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31"/>
  </p:notesMasterIdLst>
  <p:sldIdLst>
    <p:sldId id="270" r:id="rId2"/>
    <p:sldId id="411" r:id="rId3"/>
    <p:sldId id="470" r:id="rId4"/>
    <p:sldId id="498" r:id="rId5"/>
    <p:sldId id="499" r:id="rId6"/>
    <p:sldId id="500" r:id="rId7"/>
    <p:sldId id="501" r:id="rId8"/>
    <p:sldId id="502" r:id="rId9"/>
    <p:sldId id="503" r:id="rId10"/>
    <p:sldId id="504" r:id="rId11"/>
    <p:sldId id="505" r:id="rId12"/>
    <p:sldId id="506" r:id="rId13"/>
    <p:sldId id="507" r:id="rId14"/>
    <p:sldId id="508" r:id="rId15"/>
    <p:sldId id="509" r:id="rId16"/>
    <p:sldId id="510" r:id="rId17"/>
    <p:sldId id="511" r:id="rId18"/>
    <p:sldId id="512" r:id="rId19"/>
    <p:sldId id="513" r:id="rId20"/>
    <p:sldId id="514" r:id="rId21"/>
    <p:sldId id="515" r:id="rId22"/>
    <p:sldId id="516" r:id="rId23"/>
    <p:sldId id="520" r:id="rId24"/>
    <p:sldId id="521" r:id="rId25"/>
    <p:sldId id="522" r:id="rId26"/>
    <p:sldId id="517" r:id="rId27"/>
    <p:sldId id="518" r:id="rId28"/>
    <p:sldId id="519" r:id="rId29"/>
    <p:sldId id="523" r:id="rId30"/>
  </p:sldIdLst>
  <p:sldSz cx="12192000" cy="6858000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4319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9" orient="horz" pos="28" userDrawn="1">
          <p15:clr>
            <a:srgbClr val="A4A3A4"/>
          </p15:clr>
        </p15:guide>
        <p15:guide id="10" pos="7333" userDrawn="1">
          <p15:clr>
            <a:srgbClr val="A4A3A4"/>
          </p15:clr>
        </p15:guide>
        <p15:guide id="11" pos="347" userDrawn="1">
          <p15:clr>
            <a:srgbClr val="A4A3A4"/>
          </p15:clr>
        </p15:guide>
        <p15:guide id="12" pos="3840" userDrawn="1">
          <p15:clr>
            <a:srgbClr val="A4A3A4"/>
          </p15:clr>
        </p15:guide>
        <p15:guide id="13" orient="horz" pos="4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코멘토" initials="코" lastIdx="4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E28E"/>
    <a:srgbClr val="11CC77"/>
    <a:srgbClr val="69759B"/>
    <a:srgbClr val="C0A223"/>
    <a:srgbClr val="DEB8AB"/>
    <a:srgbClr val="254061"/>
    <a:srgbClr val="FFFFFF"/>
    <a:srgbClr val="BDD0DB"/>
    <a:srgbClr val="3D5AFE"/>
    <a:srgbClr val="FF4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47" autoAdjust="0"/>
    <p:restoredTop sz="95482" autoAdjust="0"/>
  </p:normalViewPr>
  <p:slideViewPr>
    <p:cSldViewPr showGuides="1">
      <p:cViewPr varScale="1">
        <p:scale>
          <a:sx n="95" d="100"/>
          <a:sy n="95" d="100"/>
        </p:scale>
        <p:origin x="576" y="184"/>
      </p:cViewPr>
      <p:guideLst>
        <p:guide orient="horz" pos="4319"/>
        <p:guide orient="horz" pos="2160"/>
        <p:guide orient="horz" pos="3974"/>
        <p:guide orient="horz" pos="28"/>
        <p:guide pos="7333"/>
        <p:guide pos="347"/>
        <p:guide pos="3840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8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r">
              <a:defRPr sz="1200"/>
            </a:lvl1pPr>
          </a:lstStyle>
          <a:p>
            <a:fld id="{EC6794AC-724B-4DFD-864D-C0CC4F5399C2}" type="datetimeFigureOut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10275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55" tIns="46227" rIns="92455" bIns="4622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6" y="4823034"/>
            <a:ext cx="5511800" cy="3946119"/>
          </a:xfrm>
          <a:prstGeom prst="rect">
            <a:avLst/>
          </a:prstGeom>
        </p:spPr>
        <p:txBody>
          <a:bodyPr vert="horz" lIns="92455" tIns="46227" rIns="92455" bIns="46227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8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r">
              <a:defRPr sz="1200"/>
            </a:lvl1pPr>
          </a:lstStyle>
          <a:p>
            <a:fld id="{C5624921-16EB-40E7-9B67-29EA4B60C5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742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지금부터 </a:t>
            </a:r>
            <a:r>
              <a:rPr lang="en-US" altLang="ko-KR" dirty="0"/>
              <a:t>HRD </a:t>
            </a:r>
            <a:r>
              <a:rPr lang="ko-KR" altLang="en-US" dirty="0" err="1"/>
              <a:t>직무부트캠프를</a:t>
            </a:r>
            <a:r>
              <a:rPr lang="ko-KR" altLang="en-US" dirty="0"/>
              <a:t> 시작하도록 하겠습니다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이번 </a:t>
            </a:r>
            <a:r>
              <a:rPr lang="ko-KR" altLang="en-US" dirty="0" err="1"/>
              <a:t>직무부트캠프의</a:t>
            </a:r>
            <a:r>
              <a:rPr lang="ko-KR" altLang="en-US" dirty="0"/>
              <a:t> </a:t>
            </a:r>
            <a:r>
              <a:rPr lang="en-US" altLang="ko-KR" dirty="0"/>
              <a:t>HRD </a:t>
            </a:r>
            <a:r>
              <a:rPr lang="ko-KR" altLang="en-US" dirty="0"/>
              <a:t>실무</a:t>
            </a:r>
            <a:r>
              <a:rPr lang="en-US" altLang="ko-KR" dirty="0"/>
              <a:t> </a:t>
            </a:r>
            <a:r>
              <a:rPr lang="ko-KR" altLang="en-US" dirty="0"/>
              <a:t>과제를 통해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HRD </a:t>
            </a:r>
            <a:r>
              <a:rPr lang="ko-KR" altLang="en-US" dirty="0"/>
              <a:t>실무가 어떻게 이루어지는지</a:t>
            </a:r>
            <a:r>
              <a:rPr lang="en-US" altLang="ko-KR" dirty="0"/>
              <a:t>, HRD </a:t>
            </a:r>
            <a:r>
              <a:rPr lang="ko-KR" altLang="en-US" dirty="0"/>
              <a:t>실무에서 요구하는 역량이 무엇인지를 경험하시고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실제 구직 준비에도 많은 도움 받으실 수 있으면 좋겠습니다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24921-16EB-40E7-9B67-29EA4B60C5F3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65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7CE0-6CD0-49CE-9C43-3812B65EB661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33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180E-F90E-4D13-9147-6490FD8C8FF6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711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F7ED8-D360-4C44-8426-53060E7319B7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45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5131-6B91-45C6-8F57-A8169A492545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F1C2A8AF-AC34-8642-81E4-1A90AF2C0F33}"/>
              </a:ext>
            </a:extLst>
          </p:cNvPr>
          <p:cNvSpPr/>
          <p:nvPr userDrawn="1"/>
        </p:nvSpPr>
        <p:spPr>
          <a:xfrm>
            <a:off x="6096000" y="0"/>
            <a:ext cx="6096000" cy="6856413"/>
          </a:xfrm>
          <a:prstGeom prst="rect">
            <a:avLst/>
          </a:prstGeom>
          <a:solidFill>
            <a:srgbClr val="11CC77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C8225856-3AEE-EB4D-BC85-38FBBDAFBA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000" y="412588"/>
            <a:ext cx="4000624" cy="1720268"/>
          </a:xfrm>
          <a:prstGeom prst="rect">
            <a:avLst/>
          </a:prstGeom>
          <a:solidFill>
            <a:schemeClr val="accent1">
              <a:alpha val="16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44973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F873B-E18A-4E4A-9CD6-3AB751419DBF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181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00AC-1469-42D1-AF05-FB3B664AA1D2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78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B3184-54BD-4323-978F-93F3ABD35ED5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25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7D13-E11C-4270-88D7-F5C1B9A4F383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36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E0B9E-0FCA-4FEA-82B5-9E10D6D848F9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70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C1FDB-1F44-4DA1-BCC2-020C79582695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96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BFD4-E687-4E2C-8A3F-E7E1E960F85C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670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3F595-82B9-401C-A9AA-2E3FA7D1A97F}" type="datetime1">
              <a:rPr lang="ko-KR" altLang="en-US" smtClean="0"/>
              <a:t>2021. 3. 20.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59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lang="ko-KR" altLang="en-US" sz="2000" kern="1200" dirty="0">
          <a:solidFill>
            <a:schemeClr val="tx1"/>
          </a:solidFill>
          <a:latin typeface="HY헤드라인M" panose="02030600000101010101" pitchFamily="18" charset="-127"/>
          <a:ea typeface="HY헤드라인M" panose="02030600000101010101" pitchFamily="18" charset="-127"/>
          <a:cs typeface="+mn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BC8274AD-AC3B-CE4B-9B3C-9AA97375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7"/>
          <a:stretch/>
        </p:blipFill>
        <p:spPr>
          <a:xfrm>
            <a:off x="0" y="0"/>
            <a:ext cx="1221668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EB3E7AF8-26FE-47E0-97C5-BAA8B0F81E13}"/>
              </a:ext>
            </a:extLst>
          </p:cNvPr>
          <p:cNvSpPr/>
          <p:nvPr/>
        </p:nvSpPr>
        <p:spPr>
          <a:xfrm>
            <a:off x="6791400" y="0"/>
            <a:ext cx="54006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xmlns="" id="{993A8231-E7D6-4E55-9F5D-209D12191B23}"/>
              </a:ext>
            </a:extLst>
          </p:cNvPr>
          <p:cNvSpPr txBox="1"/>
          <p:nvPr/>
        </p:nvSpPr>
        <p:spPr>
          <a:xfrm>
            <a:off x="6791399" y="2033688"/>
            <a:ext cx="5400601" cy="1461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sz="5000" b="1" kern="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  <a:cs typeface="Arial"/>
              </a:rPr>
              <a:t>달러 투자 정리</a:t>
            </a:r>
            <a:endParaRPr lang="en-US" altLang="ko-KR" sz="5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sz="4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xmlns="" id="{C28F57CB-AD39-4CFF-AB62-6F1915E19A05}"/>
              </a:ext>
            </a:extLst>
          </p:cNvPr>
          <p:cNvCxnSpPr>
            <a:cxnSpLocks/>
          </p:cNvCxnSpPr>
          <p:nvPr/>
        </p:nvCxnSpPr>
        <p:spPr>
          <a:xfrm>
            <a:off x="7320136" y="2780928"/>
            <a:ext cx="43805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95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25"/>
    </mc:Choice>
    <mc:Fallback xmlns="">
      <p:transition spd="slow" advTm="7725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원 달러 환율 하락 이유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달러 가치의 하락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  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달러 지수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달러의 절대가치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1973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ko-KR" altLang="en-US" dirty="0" err="1"/>
              <a:t>미국연방</a:t>
            </a:r>
            <a:r>
              <a:rPr kumimoji="1" lang="ko-KR" altLang="en-US" dirty="0"/>
              <a:t> 준비위원회에서 최초 </a:t>
            </a:r>
            <a:r>
              <a:rPr kumimoji="1" lang="en-US" altLang="ko-KR" dirty="0"/>
              <a:t>100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기준으로 설정</a:t>
            </a:r>
            <a:endParaRPr kumimoji="1" lang="en-US" altLang="ko-KR" dirty="0"/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6</a:t>
            </a:r>
            <a:r>
              <a:rPr kumimoji="1" lang="ko-KR" altLang="en-US" dirty="0"/>
              <a:t>대국 통화 비율로 산정 함</a:t>
            </a:r>
            <a:r>
              <a:rPr kumimoji="1" lang="en-US" altLang="ko-KR" dirty="0"/>
              <a:t>(</a:t>
            </a:r>
            <a:r>
              <a:rPr kumimoji="1" lang="ko-KR" altLang="en-US" dirty="0"/>
              <a:t> 유럽이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이상 </a:t>
            </a:r>
            <a:r>
              <a:rPr kumimoji="1" lang="ko-KR" altLang="en-US" dirty="0" err="1"/>
              <a:t>차이함</a:t>
            </a:r>
            <a:r>
              <a:rPr kumimoji="1" lang="en-US" altLang="ko-KR" dirty="0"/>
              <a:t>)</a:t>
            </a:r>
            <a:r>
              <a:rPr kumimoji="1" lang="ko-KR" altLang="en-US" dirty="0"/>
              <a:t>   </a:t>
            </a:r>
            <a:endParaRPr kumimoji="1" lang="en-US" altLang="ko-KR" dirty="0"/>
          </a:p>
          <a:p>
            <a:r>
              <a:rPr kumimoji="1" lang="ko-KR" altLang="en-US" dirty="0"/>
              <a:t>       현재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91.92</a:t>
            </a:r>
            <a:r>
              <a:rPr kumimoji="1" lang="ko-KR" altLang="en-US" dirty="0"/>
              <a:t> </a:t>
            </a:r>
            <a:r>
              <a:rPr kumimoji="1" lang="en-US" altLang="ko-KR" dirty="0"/>
              <a:t>(2021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en-US" altLang="ko-KR" dirty="0"/>
              <a:t>17</a:t>
            </a:r>
            <a:r>
              <a:rPr kumimoji="1" lang="ko-KR" altLang="en-US" dirty="0"/>
              <a:t>일 기준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원화 가치의 상승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>
                <a:solidFill>
                  <a:srgbClr val="FF0000"/>
                </a:solidFill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</a:rPr>
              <a:t>번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각각 이유로 발생할 수도 있고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</a:p>
          <a:p>
            <a:r>
              <a:rPr kumimoji="1" lang="en-US" altLang="ko-KR" b="1" dirty="0" smtClean="0">
                <a:solidFill>
                  <a:srgbClr val="FF0000"/>
                </a:solidFill>
              </a:rPr>
              <a:t>1</a:t>
            </a:r>
            <a:r>
              <a:rPr kumimoji="1" lang="ko-KR" altLang="en-US" b="1" dirty="0" smtClean="0">
                <a:solidFill>
                  <a:srgbClr val="FF0000"/>
                </a:solidFill>
              </a:rPr>
              <a:t>번</a:t>
            </a:r>
            <a:r>
              <a:rPr kumimoji="1" lang="en-US" altLang="ko-KR" b="1" dirty="0" smtClean="0">
                <a:solidFill>
                  <a:srgbClr val="FF0000"/>
                </a:solidFill>
              </a:rPr>
              <a:t>,</a:t>
            </a:r>
            <a:r>
              <a:rPr kumimoji="1" lang="ko-KR" altLang="en-US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동시에 영향으로 원 달러 환율이 하락 할 수도 있음 </a:t>
            </a:r>
            <a:endParaRPr kumimoji="1" lang="en-US" altLang="ko-KR" b="1" dirty="0">
              <a:solidFill>
                <a:srgbClr val="FF0000"/>
              </a:solidFill>
            </a:endParaRPr>
          </a:p>
          <a:p>
            <a:endParaRPr kumimoji="1" lang="en-US" altLang="ko-KR" b="1" dirty="0"/>
          </a:p>
          <a:p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4232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최적 매수 타이밍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684076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가격 하락 사유가</a:t>
            </a:r>
            <a:endParaRPr kumimoji="1" lang="en-US" altLang="ko-KR" b="1" dirty="0"/>
          </a:p>
          <a:p>
            <a:r>
              <a:rPr kumimoji="1" lang="ko-KR" altLang="en-US" b="1" u="sng" dirty="0"/>
              <a:t>달러 가격 하락 </a:t>
            </a:r>
            <a:r>
              <a:rPr kumimoji="1" lang="ko-KR" altLang="en-US" b="1" dirty="0"/>
              <a:t>인지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아니면 </a:t>
            </a:r>
            <a:r>
              <a:rPr kumimoji="1" lang="ko-KR" altLang="en-US" b="1" u="sng" dirty="0"/>
              <a:t>달러 가치 하락 </a:t>
            </a:r>
            <a:r>
              <a:rPr kumimoji="1" lang="ko-KR" altLang="en-US" b="1" dirty="0"/>
              <a:t>인지 파악해야 함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dirty="0"/>
              <a:t>절대 기준인 </a:t>
            </a:r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을 기준으로 비교하면 됨 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변하지 않았는데도 원 달러 가격이 하락 할 경우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 가치의 상승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싸게 살 수 있음  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원화는 반드시 달러의 절대적 가치로 수렴 됨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dirty="0"/>
              <a:t>(</a:t>
            </a:r>
            <a:r>
              <a:rPr kumimoji="1" lang="ko-KR" altLang="en-US" dirty="0"/>
              <a:t>결국 원화가치가 낮아지게 됨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비슷한 비율로 낮아지면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달러 가치가 하락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/>
              <a:t>이 싸진 것임</a:t>
            </a:r>
            <a:endParaRPr kumimoji="1" lang="en-US" altLang="ko-KR" dirty="0"/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xmlns="" id="{A17AD7CA-1FC1-D642-96A2-3B59E1B47558}"/>
              </a:ext>
            </a:extLst>
          </p:cNvPr>
          <p:cNvSpPr/>
          <p:nvPr/>
        </p:nvSpPr>
        <p:spPr>
          <a:xfrm>
            <a:off x="7896200" y="3212976"/>
            <a:ext cx="3816424" cy="2376264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/>
              <a:t>[</a:t>
            </a:r>
            <a:r>
              <a:rPr kumimoji="1" lang="ko-KR" altLang="en-US" sz="2000" b="1" dirty="0"/>
              <a:t>최적 매수 타이밍</a:t>
            </a:r>
            <a:r>
              <a:rPr kumimoji="1" lang="en-US" altLang="ko-KR" sz="2000" b="1" dirty="0"/>
              <a:t>]</a:t>
            </a:r>
          </a:p>
          <a:p>
            <a:pPr algn="ctr"/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원 달러 환율이 하락</a:t>
            </a:r>
            <a:endParaRPr kumimoji="1" lang="en-US" altLang="ko-KR" sz="2000" b="1" dirty="0"/>
          </a:p>
          <a:p>
            <a:pPr marL="342900" indent="-342900">
              <a:buAutoNum type="arabicParenR"/>
            </a:pPr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달러 지수 상승</a:t>
            </a:r>
            <a:r>
              <a:rPr kumimoji="1" lang="en-US" altLang="ko-KR" sz="2000" b="1" dirty="0"/>
              <a:t>(</a:t>
            </a:r>
            <a:r>
              <a:rPr kumimoji="1" lang="ko-KR" altLang="en-US" sz="2000" b="1" dirty="0"/>
              <a:t>유지</a:t>
            </a:r>
            <a:r>
              <a:rPr kumimoji="1" lang="en-US" altLang="ko-KR" sz="2000" b="1" dirty="0"/>
              <a:t>)</a:t>
            </a:r>
            <a:endParaRPr kumimoji="1"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4993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월 달러 환율과 달러 지수의 상관관계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705678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100,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110,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11)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가치가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 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원화 가치 또한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상승하여 환율은 동일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원화는 원래 달러가치로 수렴하기 때문에</a:t>
            </a:r>
            <a:endParaRPr kumimoji="1" lang="en-US" altLang="ko-KR" dirty="0"/>
          </a:p>
          <a:p>
            <a:r>
              <a:rPr kumimoji="1" lang="ko-KR" altLang="en-US" dirty="0"/>
              <a:t>결국 </a:t>
            </a:r>
            <a:r>
              <a:rPr kumimoji="1" lang="en-US" altLang="ko-KR" dirty="0"/>
              <a:t>1,100</a:t>
            </a:r>
            <a:r>
              <a:rPr kumimoji="1" lang="ko-KR" altLang="en-US" dirty="0"/>
              <a:t>원으로 상승 예상 됨</a:t>
            </a:r>
            <a:endParaRPr kumimoji="1" lang="en-US" altLang="ko-KR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xmlns="" id="{DB42B45E-8336-024D-AE1A-B08D0E3BBCF3}"/>
              </a:ext>
            </a:extLst>
          </p:cNvPr>
          <p:cNvSpPr/>
          <p:nvPr/>
        </p:nvSpPr>
        <p:spPr>
          <a:xfrm>
            <a:off x="7104112" y="3212975"/>
            <a:ext cx="4608512" cy="314337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/>
              <a:t>[</a:t>
            </a:r>
            <a:r>
              <a:rPr kumimoji="1" lang="ko-KR" altLang="en-US" sz="2000" b="1" dirty="0"/>
              <a:t>달러 갭 비율</a:t>
            </a:r>
            <a:r>
              <a:rPr kumimoji="1" lang="en-US" altLang="ko-KR" sz="2000" b="1" dirty="0"/>
              <a:t>]</a:t>
            </a:r>
          </a:p>
          <a:p>
            <a:pPr algn="ctr"/>
            <a:endParaRPr kumimoji="1" lang="en-US" altLang="ko-KR" sz="2000" b="1" dirty="0"/>
          </a:p>
          <a:p>
            <a:pPr algn="ctr"/>
            <a:r>
              <a:rPr kumimoji="1" lang="ko-KR" altLang="en-US" sz="2000" b="1" dirty="0"/>
              <a:t>달러 지수 </a:t>
            </a:r>
            <a:r>
              <a:rPr kumimoji="1" lang="en-US" altLang="ko-KR" sz="2000" b="1" dirty="0"/>
              <a:t>/</a:t>
            </a:r>
            <a:r>
              <a:rPr kumimoji="1" lang="ko-KR" altLang="en-US" sz="2000" b="1" dirty="0"/>
              <a:t> 원 달러 환율 * </a:t>
            </a:r>
            <a:r>
              <a:rPr kumimoji="1" lang="en-US" altLang="ko-KR" sz="2000" b="1" dirty="0"/>
              <a:t>100</a:t>
            </a:r>
          </a:p>
          <a:p>
            <a:pPr algn="ctr"/>
            <a:endParaRPr kumimoji="1" lang="en-US" altLang="ko-KR" sz="2000" b="1" dirty="0"/>
          </a:p>
          <a:p>
            <a:r>
              <a:rPr kumimoji="1" lang="ko-KR" altLang="en-US" sz="1500" dirty="0"/>
              <a:t>달러 갭 비율이 높으면 앞으로 환율이 오를 거라 예상 됨</a:t>
            </a:r>
            <a:endParaRPr kumimoji="1" lang="en-US" altLang="ko-KR" sz="1500" dirty="0"/>
          </a:p>
          <a:p>
            <a:r>
              <a:rPr kumimoji="1" lang="en-US" altLang="ko-KR" sz="1500" dirty="0"/>
              <a:t>(</a:t>
            </a:r>
            <a:r>
              <a:rPr kumimoji="1" lang="ko-KR" altLang="en-US" sz="1500" dirty="0"/>
              <a:t>갭 차이가 크다는 것은 달러가치와 환율 차이가 크다는 것이며</a:t>
            </a:r>
            <a:r>
              <a:rPr kumimoji="1" lang="en-US" altLang="ko-KR" sz="1500" dirty="0"/>
              <a:t>,</a:t>
            </a:r>
            <a:r>
              <a:rPr kumimoji="1" lang="ko-KR" altLang="en-US" sz="1500"/>
              <a:t> 갭 </a:t>
            </a:r>
            <a:r>
              <a:rPr kumimoji="1" lang="ko-KR" altLang="en-US" sz="1500" dirty="0"/>
              <a:t>비율 상승은 달러 가치 상승을 의미 한다</a:t>
            </a:r>
            <a:r>
              <a:rPr kumimoji="1" lang="en-US" altLang="ko-KR" sz="1500" dirty="0"/>
              <a:t>.)</a:t>
            </a:r>
            <a:endParaRPr kumimoji="1"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42390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갭 비율 비교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 smtClean="0"/>
              <a:t>2020</a:t>
            </a:r>
            <a:r>
              <a:rPr kumimoji="1" lang="ko-KR" altLang="en-US" dirty="0" smtClean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 smtClean="0"/>
              <a:t>2018</a:t>
            </a:r>
            <a:r>
              <a:rPr kumimoji="1" lang="ko-KR" altLang="en-US" dirty="0" smtClean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 타이밍 가능성이 높으나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이것만으로 불완전함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이유는 원래 달러가치와 원화가치 모두 비정상적으로 그 기간 동안만 높을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따라서 다른 기준이 보완되어야 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b="1" dirty="0"/>
              <a:t>(</a:t>
            </a:r>
            <a:r>
              <a:rPr kumimoji="1" lang="ko-KR" altLang="en-US" b="1" dirty="0"/>
              <a:t>보완책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“</a:t>
            </a:r>
            <a:r>
              <a:rPr kumimoji="1" lang="ko-KR" altLang="en-US" b="1" dirty="0"/>
              <a:t>달러 투자 데이터</a:t>
            </a:r>
            <a:r>
              <a:rPr kumimoji="1" lang="en-US" altLang="ko-KR" b="1" dirty="0"/>
              <a:t>”</a:t>
            </a:r>
          </a:p>
          <a:p>
            <a:pPr marL="285750" indent="-285750">
              <a:buFont typeface="Symbol" pitchFamily="2" charset="2"/>
              <a:buChar char="Þ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33490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투자 데이터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 달러 분할 매수 시작 타이밍 잡기</a:t>
            </a:r>
            <a:r>
              <a:rPr kumimoji="1" lang="en-US" altLang="ko-KR" b="1" dirty="0"/>
              <a:t>]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68407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1)</a:t>
            </a:r>
            <a:endParaRPr kumimoji="1" lang="en-US" altLang="ko-KR" dirty="0"/>
          </a:p>
          <a:p>
            <a:r>
              <a:rPr kumimoji="1" lang="ko-KR" altLang="en-US" dirty="0"/>
              <a:t>현재 원 달러 환율이 </a:t>
            </a:r>
            <a:r>
              <a:rPr kumimoji="1" lang="en-US" altLang="ko-KR" dirty="0"/>
              <a:t>52</a:t>
            </a:r>
            <a:r>
              <a:rPr kumimoji="1" lang="ko-KR" altLang="en-US" dirty="0"/>
              <a:t>주 평균 환율 보다 낮을 때 </a:t>
            </a:r>
            <a:endParaRPr kumimoji="1" lang="en-US" altLang="ko-KR" dirty="0"/>
          </a:p>
          <a:p>
            <a:r>
              <a:rPr kumimoji="1" lang="en-US" altLang="ko-KR" dirty="0"/>
              <a:t>1,131(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1,164</a:t>
            </a:r>
            <a:r>
              <a:rPr kumimoji="1" lang="ko-KR" altLang="en-US" dirty="0"/>
              <a:t>원</a:t>
            </a:r>
            <a:r>
              <a:rPr kumimoji="1" lang="en-US" altLang="ko-KR" dirty="0"/>
              <a:t>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2)</a:t>
            </a:r>
          </a:p>
          <a:p>
            <a:r>
              <a:rPr kumimoji="1" lang="ko-KR" altLang="en-US" dirty="0"/>
              <a:t>현재 달러 지수가 </a:t>
            </a:r>
            <a:r>
              <a:rPr kumimoji="1" lang="en-US" altLang="ko-KR" dirty="0"/>
              <a:t>52</a:t>
            </a:r>
            <a:r>
              <a:rPr kumimoji="1" lang="ko-KR" altLang="en-US" dirty="0"/>
              <a:t>주 평균 달러 지수 보다 낮을 때</a:t>
            </a:r>
            <a:endParaRPr kumimoji="1" lang="en-US" altLang="ko-KR" dirty="0"/>
          </a:p>
          <a:p>
            <a:r>
              <a:rPr kumimoji="1" lang="en-US" altLang="ko-KR" dirty="0"/>
              <a:t>91.9(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94.9(52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3)</a:t>
            </a:r>
          </a:p>
          <a:p>
            <a:r>
              <a:rPr kumimoji="1" lang="ko-KR" altLang="en-US" dirty="0"/>
              <a:t>현재 달러 </a:t>
            </a:r>
            <a:r>
              <a:rPr kumimoji="1" lang="en-US" altLang="ko-KR" dirty="0"/>
              <a:t>Gap</a:t>
            </a:r>
            <a:r>
              <a:rPr kumimoji="1" lang="ko-KR" altLang="en-US" dirty="0"/>
              <a:t>비율이 </a:t>
            </a:r>
            <a:r>
              <a:rPr kumimoji="1" lang="en-US" altLang="ko-KR" dirty="0"/>
              <a:t>52</a:t>
            </a:r>
            <a:r>
              <a:rPr kumimoji="1" lang="ko-KR" altLang="en-US" dirty="0"/>
              <a:t>주 평균 달러 </a:t>
            </a:r>
            <a:r>
              <a:rPr kumimoji="1" lang="en-US" altLang="ko-KR" dirty="0"/>
              <a:t>Gap</a:t>
            </a:r>
            <a:r>
              <a:rPr kumimoji="1" lang="ko-KR" altLang="en-US" dirty="0"/>
              <a:t>비율 보다 높을 때</a:t>
            </a:r>
            <a:endParaRPr kumimoji="1" lang="en-US" altLang="ko-KR" dirty="0"/>
          </a:p>
          <a:p>
            <a:r>
              <a:rPr kumimoji="1" lang="en-US" altLang="ko-KR" dirty="0"/>
              <a:t>8.13(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8.11(52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4)</a:t>
            </a:r>
          </a:p>
          <a:p>
            <a:r>
              <a:rPr kumimoji="1" lang="ko-KR" altLang="en-US" dirty="0"/>
              <a:t>현재 환율이 적정 환율 보다 낮을 때</a:t>
            </a:r>
            <a:endParaRPr kumimoji="1" lang="en-US" altLang="ko-KR" dirty="0"/>
          </a:p>
          <a:p>
            <a:r>
              <a:rPr kumimoji="1" lang="en-US" altLang="ko-KR" dirty="0"/>
              <a:t>1,131(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1,134(52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xmlns="" id="{8E58FABA-D2FB-8545-83BD-FC742692FD75}"/>
              </a:ext>
            </a:extLst>
          </p:cNvPr>
          <p:cNvSpPr/>
          <p:nvPr/>
        </p:nvSpPr>
        <p:spPr>
          <a:xfrm>
            <a:off x="7104112" y="3212975"/>
            <a:ext cx="4608512" cy="314337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500" dirty="0"/>
              <a:t>현재 </a:t>
            </a:r>
            <a:r>
              <a:rPr kumimoji="1" lang="ko-KR" altLang="en-US" sz="1500" dirty="0" err="1"/>
              <a:t>원달러</a:t>
            </a:r>
            <a:r>
              <a:rPr kumimoji="1" lang="ko-KR" altLang="en-US" sz="1500" dirty="0"/>
              <a:t> 환율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1,131</a:t>
            </a:r>
            <a:r>
              <a:rPr kumimoji="1" lang="ko-KR" altLang="en-US" sz="1500" dirty="0"/>
              <a:t>원</a:t>
            </a:r>
            <a:endParaRPr kumimoji="1" lang="en-US" altLang="ko-KR" sz="1500" dirty="0"/>
          </a:p>
          <a:p>
            <a:r>
              <a:rPr kumimoji="1" lang="en-US" altLang="ko-KR" sz="1500" dirty="0"/>
              <a:t>52</a:t>
            </a:r>
            <a:r>
              <a:rPr kumimoji="1" lang="ko-KR" altLang="en-US" sz="1500" dirty="0"/>
              <a:t>주 평균 </a:t>
            </a:r>
            <a:r>
              <a:rPr kumimoji="1" lang="ko-KR" altLang="en-US" sz="1500" dirty="0" err="1"/>
              <a:t>원달러</a:t>
            </a:r>
            <a:r>
              <a:rPr kumimoji="1" lang="ko-KR" altLang="en-US" sz="1500" dirty="0"/>
              <a:t> 환율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1,164</a:t>
            </a:r>
            <a:r>
              <a:rPr kumimoji="1" lang="ko-KR" altLang="en-US" sz="1500" dirty="0"/>
              <a:t>원</a:t>
            </a:r>
            <a:endParaRPr kumimoji="1" lang="en-US" altLang="ko-KR" sz="1500" dirty="0"/>
          </a:p>
          <a:p>
            <a:endParaRPr kumimoji="1" lang="en-US" altLang="ko-KR" sz="1500" dirty="0"/>
          </a:p>
          <a:p>
            <a:r>
              <a:rPr kumimoji="1" lang="ko-KR" altLang="en-US" sz="1500" dirty="0"/>
              <a:t>현재 달러 지수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91.9</a:t>
            </a:r>
          </a:p>
          <a:p>
            <a:r>
              <a:rPr kumimoji="1" lang="en-US" altLang="ko-KR" sz="1500" dirty="0"/>
              <a:t>52</a:t>
            </a:r>
            <a:r>
              <a:rPr kumimoji="1" lang="ko-KR" altLang="en-US" sz="1500" dirty="0"/>
              <a:t>주 평균 달러 지수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94.9</a:t>
            </a:r>
          </a:p>
          <a:p>
            <a:endParaRPr kumimoji="1" lang="en-US" altLang="ko-KR" sz="1500" dirty="0"/>
          </a:p>
          <a:p>
            <a:r>
              <a:rPr kumimoji="1" lang="ko-KR" altLang="en-US" sz="1500" dirty="0"/>
              <a:t>현재 달러 갭 비율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8.13</a:t>
            </a:r>
          </a:p>
          <a:p>
            <a:r>
              <a:rPr kumimoji="1" lang="en-US" altLang="ko-KR" sz="1500" dirty="0"/>
              <a:t>52</a:t>
            </a:r>
            <a:r>
              <a:rPr kumimoji="1" lang="ko-KR" altLang="en-US" sz="1500" dirty="0"/>
              <a:t>주 평균 달러 갭 비율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8.11</a:t>
            </a:r>
          </a:p>
          <a:p>
            <a:endParaRPr kumimoji="1" lang="en-US" altLang="ko-KR" sz="1500" dirty="0"/>
          </a:p>
          <a:p>
            <a:r>
              <a:rPr kumimoji="1" lang="ko-KR" altLang="en-US" sz="1500" dirty="0"/>
              <a:t>적정환율 계산 </a:t>
            </a:r>
            <a:r>
              <a:rPr kumimoji="1" lang="en-US" altLang="ko-KR" sz="1500" dirty="0"/>
              <a:t>=</a:t>
            </a:r>
            <a:r>
              <a:rPr kumimoji="1" lang="ko-KR" altLang="en-US" sz="1500" dirty="0"/>
              <a:t> </a:t>
            </a:r>
            <a:endParaRPr kumimoji="1" lang="en-US" altLang="ko-KR" sz="1500" dirty="0"/>
          </a:p>
          <a:p>
            <a:r>
              <a:rPr kumimoji="1" lang="ko-KR" altLang="en-US" sz="1500" dirty="0"/>
              <a:t>현재 달러 지수</a:t>
            </a:r>
            <a:r>
              <a:rPr kumimoji="1" lang="en-US" altLang="ko-KR" sz="1500" dirty="0"/>
              <a:t>/52</a:t>
            </a:r>
            <a:r>
              <a:rPr kumimoji="1" lang="ko-KR" altLang="en-US" sz="1500" dirty="0"/>
              <a:t>주 </a:t>
            </a:r>
            <a:r>
              <a:rPr kumimoji="1" lang="ko-KR" altLang="en-US" sz="1500" dirty="0" smtClean="0"/>
              <a:t>평균 달러 </a:t>
            </a:r>
            <a:r>
              <a:rPr kumimoji="1" lang="en-US" altLang="ko-KR" sz="1500" dirty="0" smtClean="0"/>
              <a:t>Gap </a:t>
            </a:r>
            <a:r>
              <a:rPr kumimoji="1" lang="ko-KR" altLang="en-US" sz="1500" dirty="0" smtClean="0"/>
              <a:t>비율 </a:t>
            </a:r>
            <a:r>
              <a:rPr kumimoji="1" lang="ko-KR" altLang="en-US" sz="1500" dirty="0"/>
              <a:t>* </a:t>
            </a:r>
            <a:r>
              <a:rPr kumimoji="1" lang="en-US" altLang="ko-KR" sz="1500" dirty="0"/>
              <a:t>100</a:t>
            </a:r>
            <a:r>
              <a:rPr kumimoji="1" lang="ko-KR" altLang="en-US" sz="1500" dirty="0"/>
              <a:t> </a:t>
            </a:r>
            <a:endParaRPr kumimoji="1" lang="en-US" altLang="ko-KR" sz="1500" dirty="0"/>
          </a:p>
          <a:p>
            <a:r>
              <a:rPr kumimoji="1" lang="en-US" altLang="ko-KR" sz="1500" dirty="0"/>
              <a:t>91.9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/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8.11</a:t>
            </a:r>
            <a:r>
              <a:rPr kumimoji="1" lang="ko-KR" altLang="en-US" sz="1500" dirty="0"/>
              <a:t> * </a:t>
            </a:r>
            <a:r>
              <a:rPr kumimoji="1" lang="en-US" altLang="ko-KR" sz="1500" dirty="0"/>
              <a:t>100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=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1,134</a:t>
            </a:r>
            <a:r>
              <a:rPr kumimoji="1" lang="ko-KR" altLang="en-US" sz="15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1833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종류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현찰 달러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바로 인출하여 사용 가능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가장 유리한 은행</a:t>
            </a:r>
            <a:r>
              <a:rPr kumimoji="1" lang="en-US" altLang="ko-KR" dirty="0"/>
              <a:t>:</a:t>
            </a:r>
            <a:r>
              <a:rPr kumimoji="1" lang="ko-KR" altLang="en-US" dirty="0"/>
              <a:t> 국민은행 </a:t>
            </a:r>
            <a:r>
              <a:rPr kumimoji="1" lang="en-US" altLang="ko-KR" dirty="0"/>
              <a:t>(</a:t>
            </a:r>
            <a:r>
              <a:rPr kumimoji="1" lang="ko-KR" altLang="en-US" dirty="0"/>
              <a:t>현찰 수수료 </a:t>
            </a:r>
            <a:r>
              <a:rPr kumimoji="1" lang="en-US" altLang="ko-KR" dirty="0"/>
              <a:t>X)</a:t>
            </a:r>
          </a:p>
          <a:p>
            <a:r>
              <a:rPr kumimoji="1" lang="en-US" altLang="ko-KR" dirty="0"/>
              <a:t>    - </a:t>
            </a:r>
            <a:r>
              <a:rPr kumimoji="1" lang="ko-KR" altLang="en-US" dirty="0"/>
              <a:t>통장에 </a:t>
            </a:r>
            <a:r>
              <a:rPr kumimoji="1" lang="en-US" altLang="ko-KR" dirty="0"/>
              <a:t>‘CUR’</a:t>
            </a:r>
            <a:r>
              <a:rPr kumimoji="1" lang="ko-KR" altLang="en-US" dirty="0"/>
              <a:t> 표시 </a:t>
            </a:r>
            <a:r>
              <a:rPr kumimoji="1" lang="en-US" altLang="ko-KR" dirty="0"/>
              <a:t>(Currency</a:t>
            </a:r>
            <a:r>
              <a:rPr kumimoji="1" lang="ko-KR" altLang="en-US" dirty="0"/>
              <a:t>의 약자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사용하는 이유</a:t>
            </a:r>
            <a:endParaRPr kumimoji="1" lang="en-US" altLang="ko-KR" dirty="0"/>
          </a:p>
          <a:p>
            <a:r>
              <a:rPr kumimoji="1" lang="ko-KR" altLang="en-US" dirty="0"/>
              <a:t>       * 여행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유학 등 현찰 필요</a:t>
            </a:r>
            <a:r>
              <a:rPr kumimoji="1" lang="en-US" altLang="ko-KR" dirty="0"/>
              <a:t>(</a:t>
            </a:r>
            <a:r>
              <a:rPr kumimoji="1" lang="ko-KR" altLang="en-US" dirty="0"/>
              <a:t>현금자산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       * 매도가 유리한 은행</a:t>
            </a:r>
            <a:r>
              <a:rPr kumimoji="1" lang="en-US" altLang="ko-KR" dirty="0"/>
              <a:t>,</a:t>
            </a:r>
            <a:r>
              <a:rPr kumimoji="1" lang="ko-KR" altLang="en-US" dirty="0"/>
              <a:t> 증권사에 입금하여 매도하기 위해 사용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3563724"/>
            <a:ext cx="98650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전신환 달러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일종의 투자용 화폐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장점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환전 수수료가 비교적 은행 보다 저렴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단점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현찰 </a:t>
            </a:r>
            <a:r>
              <a:rPr kumimoji="1" lang="ko-KR" altLang="en-US" dirty="0" err="1"/>
              <a:t>전환시</a:t>
            </a:r>
            <a:r>
              <a:rPr kumimoji="1" lang="ko-KR" altLang="en-US" dirty="0"/>
              <a:t> 수수료가 발생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통장에 </a:t>
            </a:r>
            <a:r>
              <a:rPr kumimoji="1" lang="en-US" altLang="ko-KR" dirty="0"/>
              <a:t>‘POS’ </a:t>
            </a:r>
            <a:r>
              <a:rPr kumimoji="1" lang="ko-KR" altLang="en-US" dirty="0"/>
              <a:t>표시 </a:t>
            </a:r>
            <a:r>
              <a:rPr kumimoji="1" lang="en-US" altLang="ko-KR" dirty="0"/>
              <a:t>(Position</a:t>
            </a:r>
            <a:r>
              <a:rPr kumimoji="1" lang="ko-KR" altLang="en-US" dirty="0"/>
              <a:t>의 약자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                </a:t>
            </a:r>
            <a:r>
              <a:rPr kumimoji="1" lang="en-US" altLang="ko-KR" dirty="0"/>
              <a:t>‘TRN’ </a:t>
            </a:r>
            <a:r>
              <a:rPr kumimoji="1" lang="ko-KR" altLang="en-US" dirty="0"/>
              <a:t>표시</a:t>
            </a:r>
            <a:r>
              <a:rPr kumimoji="1" lang="en-US" altLang="ko-KR" dirty="0"/>
              <a:t>(Transfer</a:t>
            </a:r>
            <a:r>
              <a:rPr kumimoji="1" lang="ko-KR" altLang="en-US" dirty="0"/>
              <a:t>의 약자</a:t>
            </a:r>
            <a:r>
              <a:rPr kumimoji="1" lang="en-US" altLang="ko-KR" dirty="0"/>
              <a:t>,</a:t>
            </a:r>
            <a:r>
              <a:rPr kumimoji="1" lang="ko-KR" altLang="en-US" dirty="0"/>
              <a:t> 현찰달러에서 이체하면 전신환으로 변경</a:t>
            </a:r>
            <a:r>
              <a:rPr kumimoji="1" lang="en-US" altLang="ko-KR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39E6158-4F72-804A-AFFF-F0C99EA1137B}"/>
              </a:ext>
            </a:extLst>
          </p:cNvPr>
          <p:cNvSpPr txBox="1"/>
          <p:nvPr/>
        </p:nvSpPr>
        <p:spPr>
          <a:xfrm>
            <a:off x="1454490" y="5579948"/>
            <a:ext cx="5001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현찰 달러  </a:t>
            </a:r>
            <a:r>
              <a:rPr kumimoji="1" lang="en-US" altLang="ko-KR" b="1" dirty="0"/>
              <a:t>-&gt;</a:t>
            </a:r>
            <a:r>
              <a:rPr kumimoji="1" lang="ko-KR" altLang="en-US" b="1" dirty="0"/>
              <a:t> 전신환 달러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수수료 </a:t>
            </a:r>
            <a:r>
              <a:rPr kumimoji="1" lang="en-US" altLang="ko-KR" b="1" dirty="0"/>
              <a:t>X)</a:t>
            </a:r>
          </a:p>
          <a:p>
            <a:r>
              <a:rPr kumimoji="1" lang="ko-KR" altLang="en-US" b="1" dirty="0"/>
              <a:t>현찰 달러 </a:t>
            </a:r>
            <a:r>
              <a:rPr kumimoji="1" lang="en-US" altLang="ko-KR" b="1" dirty="0"/>
              <a:t>&lt;-</a:t>
            </a:r>
            <a:r>
              <a:rPr kumimoji="1" lang="ko-KR" altLang="en-US" b="1" dirty="0"/>
              <a:t> 전신환 달러 </a:t>
            </a:r>
            <a:r>
              <a:rPr kumimoji="1" lang="en-US" altLang="ko-KR" b="1" dirty="0" smtClean="0"/>
              <a:t>(</a:t>
            </a:r>
            <a:r>
              <a:rPr kumimoji="1" lang="ko-KR" altLang="en-US" b="1" smtClean="0"/>
              <a:t>현찰 수수료 </a:t>
            </a:r>
            <a:r>
              <a:rPr kumimoji="1" lang="ko-KR" altLang="en-US" b="1" dirty="0"/>
              <a:t>발생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b="1" dirty="0"/>
              <a:t>   </a:t>
            </a:r>
            <a:r>
              <a:rPr kumimoji="1" lang="en-US" altLang="ko-KR" b="1" dirty="0"/>
              <a:t>(CUR)            (TRN)</a:t>
            </a:r>
          </a:p>
        </p:txBody>
      </p:sp>
    </p:spTree>
    <p:extLst>
      <p:ext uri="{BB962C8B-B14F-4D97-AF65-F5344CB8AC3E}">
        <p14:creationId xmlns:p14="http://schemas.microsoft.com/office/powerpoint/2010/main" val="3277579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환율 스프레드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달러를 살 때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팔 때의 가격 차이</a:t>
            </a:r>
            <a:endParaRPr kumimoji="1" lang="en-US" altLang="ko-KR" b="1" dirty="0"/>
          </a:p>
          <a:p>
            <a:r>
              <a:rPr kumimoji="1" lang="ko-KR" altLang="en-US" dirty="0"/>
              <a:t>만약 환전수수료가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라면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살 때 기준 환율 보다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비싸게</a:t>
            </a:r>
            <a:endParaRPr kumimoji="1" lang="en-US" altLang="ko-KR" dirty="0"/>
          </a:p>
          <a:p>
            <a:r>
              <a:rPr kumimoji="1" lang="ko-KR" altLang="en-US" dirty="0"/>
              <a:t>사고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팔 때는 기준 환율 보다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더 싸게 팔아야 함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2571869"/>
            <a:ext cx="98650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원 달러 환율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스프레드 </a:t>
            </a:r>
            <a:r>
              <a:rPr kumimoji="1" lang="en-US" altLang="ko-KR" dirty="0"/>
              <a:t>1%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달러 매수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1,010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달러 매도 </a:t>
            </a:r>
            <a:r>
              <a:rPr kumimoji="1" lang="en-US" altLang="ko-KR" dirty="0"/>
              <a:t>:</a:t>
            </a:r>
            <a:r>
              <a:rPr kumimoji="1" lang="ko-KR" altLang="en-US" dirty="0"/>
              <a:t>  </a:t>
            </a:r>
            <a:r>
              <a:rPr kumimoji="1" lang="en-US" altLang="ko-KR" dirty="0"/>
              <a:t>990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금융기관에 따라 차이가 있음</a:t>
            </a:r>
            <a:r>
              <a:rPr kumimoji="1" lang="en-US" altLang="ko-KR" b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은행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현찰 달러</a:t>
            </a:r>
            <a:r>
              <a:rPr kumimoji="1" lang="en-US" altLang="ko-KR" dirty="0"/>
              <a:t>(1.75%),</a:t>
            </a:r>
            <a:r>
              <a:rPr kumimoji="1" lang="ko-KR" altLang="en-US" dirty="0"/>
              <a:t> 전산환</a:t>
            </a:r>
            <a:r>
              <a:rPr kumimoji="1" lang="en-US" altLang="ko-KR" dirty="0"/>
              <a:t>(1%)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증권사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전산환</a:t>
            </a:r>
            <a:r>
              <a:rPr kumimoji="1" lang="en-US" altLang="ko-KR" dirty="0"/>
              <a:t>(1%),</a:t>
            </a:r>
            <a:r>
              <a:rPr kumimoji="1" lang="ko-KR" altLang="en-US" dirty="0"/>
              <a:t> 현찰 달러 취급 안함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08149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수수료 </a:t>
            </a:r>
            <a:r>
              <a:rPr lang="ko-KR" altLang="en-US" sz="3200" b="1" kern="0" dirty="0" err="1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우대율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환전 수수료를 할인해 주는 비율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1923797"/>
            <a:ext cx="986509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환율 스프레드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ko-KR" altLang="en-US" dirty="0" err="1"/>
              <a:t>우대율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90%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  <a:r>
              <a:rPr kumimoji="1" lang="ko-KR" altLang="en-US" dirty="0"/>
              <a:t>원 발생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환율 스프레드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ko-KR" altLang="en-US" dirty="0" err="1"/>
              <a:t>우대율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  <a:r>
              <a:rPr kumimoji="1" lang="ko-KR" altLang="en-US" dirty="0"/>
              <a:t>원 발생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각 금융기관의 환전 스프레드와 환전 수수료 </a:t>
            </a:r>
            <a:r>
              <a:rPr kumimoji="1" lang="ko-KR" altLang="en-US" dirty="0" err="1"/>
              <a:t>우대율</a:t>
            </a:r>
            <a:r>
              <a:rPr kumimoji="1" lang="ko-KR" altLang="en-US" dirty="0"/>
              <a:t> 모두 파악하고 계산 한 후에</a:t>
            </a:r>
            <a:endParaRPr kumimoji="1" lang="en-US" altLang="ko-KR" dirty="0"/>
          </a:p>
          <a:p>
            <a:r>
              <a:rPr kumimoji="1" lang="ko-KR" altLang="en-US" dirty="0"/>
              <a:t>달러 환전을 해야 함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50546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실제 환율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고시 환율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실제 환율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아날로그 형태</a:t>
            </a:r>
            <a:endParaRPr kumimoji="1" lang="en-US" altLang="ko-KR" b="1" dirty="0"/>
          </a:p>
          <a:p>
            <a:r>
              <a:rPr kumimoji="1" lang="ko-KR" altLang="en-US" dirty="0"/>
              <a:t> 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인베스팅</a:t>
            </a:r>
            <a:r>
              <a:rPr kumimoji="1" lang="ko-KR" altLang="en-US" dirty="0"/>
              <a:t> 닷컴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Yahoo finance</a:t>
            </a:r>
            <a:r>
              <a:rPr kumimoji="1" lang="ko-KR" altLang="en-US" dirty="0"/>
              <a:t> 등 제공</a:t>
            </a:r>
            <a:endParaRPr kumimoji="1" lang="en-US" altLang="ko-KR" dirty="0"/>
          </a:p>
          <a:p>
            <a:r>
              <a:rPr kumimoji="1" lang="ko-KR" altLang="en-US" dirty="0"/>
              <a:t> 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환율의 변화가 연속적으로 보여짐 </a:t>
            </a:r>
            <a:endParaRPr kumimoji="1" lang="en-US" altLang="ko-KR" dirty="0"/>
          </a:p>
          <a:p>
            <a:endParaRPr kumimoji="1" lang="en-US" altLang="ko-KR" b="1" dirty="0"/>
          </a:p>
          <a:p>
            <a:pPr marL="342900" indent="-342900">
              <a:buAutoNum type="arabicParenR"/>
            </a:pPr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고시 환율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디지털 형태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하나은행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/>
              <a:t>신한은행</a:t>
            </a:r>
            <a:r>
              <a:rPr kumimoji="1" lang="ko-KR" altLang="en-US" dirty="0"/>
              <a:t> 등 은행에서 고시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디지털 형태로 정해진 시간에 따라 변경 됨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따라서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하나은행과 </a:t>
            </a:r>
            <a:r>
              <a:rPr kumimoji="1" lang="ko-KR" altLang="en-US" dirty="0" err="1"/>
              <a:t>신한은행이</a:t>
            </a:r>
            <a:r>
              <a:rPr kumimoji="1" lang="ko-KR" altLang="en-US" dirty="0"/>
              <a:t> 다르고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 err="1"/>
              <a:t>인베스팅닷컴과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은행사와</a:t>
            </a:r>
            <a:r>
              <a:rPr kumimoji="1" lang="ko-KR" altLang="en-US" dirty="0"/>
              <a:t> 다르다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다만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실제 환전은 고시 환율로 환전이 이루어짐</a:t>
            </a:r>
          </a:p>
        </p:txBody>
      </p:sp>
    </p:spTree>
    <p:extLst>
      <p:ext uri="{BB962C8B-B14F-4D97-AF65-F5344CB8AC3E}">
        <p14:creationId xmlns:p14="http://schemas.microsoft.com/office/powerpoint/2010/main" val="31674821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시세 차익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원화를 달러로 환전의 의미는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달러 매수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원화 매도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  달러 매도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원화 매수 </a:t>
            </a:r>
            <a:endParaRPr kumimoji="1" lang="en-US" altLang="ko-KR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2636912"/>
            <a:ext cx="98650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방법</a:t>
            </a:r>
            <a:r>
              <a:rPr kumimoji="1" lang="en-US" altLang="ko-KR" b="1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현찰 달러 환전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모바일 앱 또는 인터넷 뱅킹 이용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달러 직접 수령</a:t>
            </a:r>
            <a:r>
              <a:rPr kumimoji="1" lang="en-US" altLang="ko-KR" dirty="0"/>
              <a:t> </a:t>
            </a:r>
            <a:r>
              <a:rPr kumimoji="1" lang="ko-KR" altLang="en-US" dirty="0"/>
              <a:t>또는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모바일 금고</a:t>
            </a:r>
            <a:r>
              <a:rPr kumimoji="1" lang="en-US" altLang="ko-KR" dirty="0"/>
              <a:t>/</a:t>
            </a:r>
            <a:r>
              <a:rPr kumimoji="1" lang="ko-KR" altLang="en-US" dirty="0"/>
              <a:t>지갑을 활용하여 직접 수령 안 할 수도 있음</a:t>
            </a:r>
            <a:r>
              <a:rPr kumimoji="1" lang="en-US" altLang="ko-KR" dirty="0"/>
              <a:t>(</a:t>
            </a:r>
            <a:r>
              <a:rPr kumimoji="1" lang="ko-KR" altLang="en-US" dirty="0"/>
              <a:t>신한 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국민은행 </a:t>
            </a:r>
            <a:r>
              <a:rPr kumimoji="1" lang="ko-KR" altLang="en-US" dirty="0" err="1"/>
              <a:t>리브</a:t>
            </a:r>
            <a:r>
              <a:rPr kumimoji="1" lang="ko-KR" altLang="en-US" dirty="0"/>
              <a:t> 등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전신환 달러 환전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인터넷 뱅킹 또는 증권계좌 이용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증권사 환전은 업무시간 이후 이용이 제한 됨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2643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0EF82233-EDD8-4134-AE1C-00A4EE2CFCBA}"/>
              </a:ext>
            </a:extLst>
          </p:cNvPr>
          <p:cNvSpPr/>
          <p:nvPr/>
        </p:nvSpPr>
        <p:spPr>
          <a:xfrm>
            <a:off x="0" y="-6361"/>
            <a:ext cx="3791744" cy="6862773"/>
          </a:xfrm>
          <a:prstGeom prst="rect">
            <a:avLst/>
          </a:prstGeom>
          <a:solidFill>
            <a:srgbClr val="13E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76BD56CC-E134-47A8-8644-AAB789492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6338" y="6308725"/>
            <a:ext cx="2844800" cy="365125"/>
          </a:xfrm>
        </p:spPr>
        <p:txBody>
          <a:bodyPr/>
          <a:lstStyle/>
          <a:p>
            <a:fld id="{EAFD058F-EC16-46DA-9D16-89B531883DD5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xmlns="" id="{0C7F4312-0FF3-4D81-88A7-9A33DB7D222B}"/>
              </a:ext>
            </a:extLst>
          </p:cNvPr>
          <p:cNvSpPr txBox="1"/>
          <p:nvPr/>
        </p:nvSpPr>
        <p:spPr>
          <a:xfrm>
            <a:off x="0" y="1124744"/>
            <a:ext cx="3791744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en-US" altLang="ko-KR" sz="2800" b="1" kern="0" dirty="0">
                <a:solidFill>
                  <a:schemeClr val="bg1"/>
                </a:solidFill>
                <a:ea typeface="KoPub돋움체 Bold" panose="02020603020101020101" pitchFamily="18" charset="-127"/>
                <a:cs typeface="Arial"/>
              </a:rPr>
              <a:t>Contents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xmlns="" id="{CE6CD654-2A91-4007-8E71-F1C569370346}"/>
              </a:ext>
            </a:extLst>
          </p:cNvPr>
          <p:cNvSpPr txBox="1"/>
          <p:nvPr/>
        </p:nvSpPr>
        <p:spPr>
          <a:xfrm>
            <a:off x="4799856" y="973752"/>
            <a:ext cx="6841282" cy="346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가격과 가치란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환율 투자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9A4C5E7D-DD5D-48FD-A4C0-72E01FC18C91}"/>
              </a:ext>
            </a:extLst>
          </p:cNvPr>
          <p:cNvSpPr txBox="1"/>
          <p:nvPr/>
        </p:nvSpPr>
        <p:spPr>
          <a:xfrm>
            <a:off x="4223792" y="80157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1</a:t>
            </a:r>
            <a:endParaRPr lang="ko-KR" altLang="en-US" sz="36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87A2DDAD-43A3-49D4-A7D1-CA8132E6398B}"/>
              </a:ext>
            </a:extLst>
          </p:cNvPr>
          <p:cNvSpPr txBox="1"/>
          <p:nvPr/>
        </p:nvSpPr>
        <p:spPr>
          <a:xfrm>
            <a:off x="4223792" y="191683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2</a:t>
            </a:r>
            <a:endParaRPr lang="ko-KR" altLang="en-US" sz="3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4B4AB4E1-D6AB-4CBC-A03B-CE37E9CD12B2}"/>
              </a:ext>
            </a:extLst>
          </p:cNvPr>
          <p:cNvSpPr txBox="1"/>
          <p:nvPr/>
        </p:nvSpPr>
        <p:spPr>
          <a:xfrm>
            <a:off x="4223792" y="299695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3</a:t>
            </a:r>
            <a:endParaRPr lang="ko-KR" altLang="en-US" sz="36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5CDE39B4-8184-48B4-88BD-01A2967B81B8}"/>
              </a:ext>
            </a:extLst>
          </p:cNvPr>
          <p:cNvSpPr txBox="1"/>
          <p:nvPr/>
        </p:nvSpPr>
        <p:spPr>
          <a:xfrm>
            <a:off x="4223792" y="400842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4</a:t>
            </a:r>
            <a:endParaRPr lang="ko-KR" altLang="en-US" sz="36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038C9F46-3F3D-45C6-96D2-4712AABBE5D4}"/>
              </a:ext>
            </a:extLst>
          </p:cNvPr>
          <p:cNvSpPr txBox="1"/>
          <p:nvPr/>
        </p:nvSpPr>
        <p:spPr>
          <a:xfrm>
            <a:off x="4223792" y="5072006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5</a:t>
            </a:r>
            <a:endParaRPr lang="ko-KR" altLang="en-US" sz="3600" b="1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xmlns="" id="{9C41D63B-A8E0-473D-BC0D-855C3FEDD813}"/>
              </a:ext>
            </a:extLst>
          </p:cNvPr>
          <p:cNvCxnSpPr>
            <a:cxnSpLocks/>
          </p:cNvCxnSpPr>
          <p:nvPr/>
        </p:nvCxnSpPr>
        <p:spPr>
          <a:xfrm>
            <a:off x="852997" y="1052736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xmlns="" id="{1100F84A-D2AF-4F9C-BDEC-F5C350346BA4}"/>
              </a:ext>
            </a:extLst>
          </p:cNvPr>
          <p:cNvCxnSpPr>
            <a:cxnSpLocks/>
          </p:cNvCxnSpPr>
          <p:nvPr/>
        </p:nvCxnSpPr>
        <p:spPr>
          <a:xfrm>
            <a:off x="852997" y="1700808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8194E890-7F19-B744-B39A-16EDA47B15C1}"/>
              </a:ext>
            </a:extLst>
          </p:cNvPr>
          <p:cNvSpPr txBox="1"/>
          <p:nvPr/>
        </p:nvSpPr>
        <p:spPr>
          <a:xfrm>
            <a:off x="4223792" y="602128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6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78035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2"/>
    </mc:Choice>
    <mc:Fallback xmlns="">
      <p:transition spd="slow" advTm="3592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방법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현찰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전신환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은행 모바일 앱으로 매수 및 매도</a:t>
            </a:r>
            <a:endParaRPr kumimoji="1" lang="en-US" altLang="ko-KR" b="1" dirty="0"/>
          </a:p>
          <a:p>
            <a:r>
              <a:rPr kumimoji="1" lang="ko-KR" altLang="en-US" dirty="0"/>
              <a:t>    * 국민은행  네트워크 환전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만 달러 이상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                                       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만원 이하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 우대</a:t>
            </a:r>
            <a:endParaRPr kumimoji="1" lang="en-US" altLang="ko-KR" dirty="0"/>
          </a:p>
          <a:p>
            <a:r>
              <a:rPr kumimoji="1" lang="ko-KR" altLang="en-US" dirty="0"/>
              <a:t>    * 하나</a:t>
            </a:r>
            <a:r>
              <a:rPr kumimoji="1" lang="en-US" altLang="ko-KR" dirty="0"/>
              <a:t>1Q : 1</a:t>
            </a:r>
            <a:r>
              <a:rPr kumimoji="1" lang="ko-KR" altLang="en-US" dirty="0"/>
              <a:t>만 달러 까지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 우대</a:t>
            </a:r>
            <a:endParaRPr kumimoji="1" lang="en-US" altLang="ko-KR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현찰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A</a:t>
            </a:r>
            <a:r>
              <a:rPr kumimoji="1" lang="ko-KR" altLang="en-US" b="1" dirty="0"/>
              <a:t>은행 매수 </a:t>
            </a:r>
            <a:r>
              <a:rPr kumimoji="1" lang="en-US" altLang="ko-KR" b="1" dirty="0"/>
              <a:t>-&gt;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B</a:t>
            </a:r>
            <a:r>
              <a:rPr kumimoji="1" lang="ko-KR" altLang="en-US" b="1" dirty="0"/>
              <a:t>은행 매도</a:t>
            </a:r>
            <a:endParaRPr kumimoji="1" lang="en-US" altLang="ko-KR" b="1" dirty="0"/>
          </a:p>
          <a:p>
            <a:r>
              <a:rPr kumimoji="1" lang="ko-KR" altLang="en-US" dirty="0"/>
              <a:t>   * 이체 비용 발생으로 현찰 환전 후 입금 후 매도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3)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전신환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증권사에서 매수 및 매도</a:t>
            </a:r>
            <a:endParaRPr kumimoji="1" lang="en-US" altLang="ko-KR" b="1" dirty="0"/>
          </a:p>
          <a:p>
            <a:r>
              <a:rPr kumimoji="1" lang="ko-KR" altLang="en-US" dirty="0"/>
              <a:t>   * 수수료가 저렴</a:t>
            </a:r>
            <a:endParaRPr kumimoji="1" lang="en-US" altLang="ko-KR" dirty="0"/>
          </a:p>
          <a:p>
            <a:r>
              <a:rPr kumimoji="1" lang="ko-KR" altLang="en-US" dirty="0"/>
              <a:t>   * 해외주식 거래 가능</a:t>
            </a:r>
            <a:endParaRPr kumimoji="1" lang="en-US" altLang="ko-KR" dirty="0"/>
          </a:p>
          <a:p>
            <a:r>
              <a:rPr kumimoji="1" lang="ko-KR" altLang="en-US" dirty="0"/>
              <a:t>   * 거래 시간 제한 </a:t>
            </a:r>
            <a:endParaRPr kumimoji="1" lang="en-US" altLang="ko-KR" dirty="0"/>
          </a:p>
          <a:p>
            <a:r>
              <a:rPr kumimoji="1" lang="ko-KR" altLang="en-US" dirty="0"/>
              <a:t>   * 현찰 달러 아님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4)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전신환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증권사에서 매수 후 은행으로 이체 및 매도</a:t>
            </a:r>
            <a:endParaRPr kumimoji="1" lang="en-US" altLang="ko-KR" b="1" dirty="0"/>
          </a:p>
          <a:p>
            <a:r>
              <a:rPr kumimoji="1" lang="ko-KR" altLang="en-US" dirty="0"/>
              <a:t>   * 증권사 거래시간 이후 활용 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794272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투자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Tip 1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/>
              <a:t>갑자기 원 달러 </a:t>
            </a:r>
            <a:r>
              <a:rPr kumimoji="1" lang="ko-KR" altLang="en-US" b="1" dirty="0"/>
              <a:t>환율이 급락 할 경우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미국 월 배당 </a:t>
            </a:r>
            <a:r>
              <a:rPr kumimoji="1" lang="en-US" altLang="ko-KR" b="1" dirty="0"/>
              <a:t>ETF </a:t>
            </a:r>
            <a:r>
              <a:rPr kumimoji="1" lang="ko-KR" altLang="en-US" b="1" dirty="0"/>
              <a:t>투자 모색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매월 배당금 입금 </a:t>
            </a:r>
            <a:r>
              <a:rPr kumimoji="1" lang="en-US" altLang="ko-KR" dirty="0"/>
              <a:t>(</a:t>
            </a:r>
            <a:r>
              <a:rPr kumimoji="1" lang="ko-KR" altLang="en-US" dirty="0"/>
              <a:t>은행 이자보다 수익이 좋음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분기 배당 보다 낮은 </a:t>
            </a:r>
            <a:r>
              <a:rPr kumimoji="1" lang="ko-KR" altLang="en-US" dirty="0" err="1"/>
              <a:t>배당컷</a:t>
            </a:r>
            <a:r>
              <a:rPr kumimoji="1" lang="ko-KR" altLang="en-US" dirty="0"/>
              <a:t> 위험 감소 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배당컷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배당이 나오지 않은 현상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비교적 일반 주식 보다 안정적인 주가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투자 원칙 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시세차익 보다 배당수익 </a:t>
            </a:r>
            <a:r>
              <a:rPr kumimoji="1" lang="en-US" altLang="ko-KR" dirty="0"/>
              <a:t>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복리 수익을 위한 재투자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채권 </a:t>
            </a:r>
            <a:r>
              <a:rPr kumimoji="1" lang="en-US" altLang="ko-KR" dirty="0"/>
              <a:t>ETF</a:t>
            </a:r>
            <a:r>
              <a:rPr kumimoji="1" lang="ko-KR" altLang="en-US" dirty="0"/>
              <a:t> 등 분산 투자 </a:t>
            </a:r>
            <a:endParaRPr kumimoji="1" lang="en-US" altLang="ko-KR" dirty="0"/>
          </a:p>
          <a:p>
            <a:r>
              <a:rPr kumimoji="1" lang="ko-KR" altLang="en-US" b="1" dirty="0"/>
              <a:t>    </a:t>
            </a:r>
            <a:endParaRPr kumimoji="1" lang="en-US" altLang="ko-KR" b="1" dirty="0"/>
          </a:p>
          <a:p>
            <a:r>
              <a:rPr kumimoji="1" lang="ko-KR" altLang="en-US" b="1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989579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1)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환전 모바일 앱을 통한 달러 투자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환전수수료 </a:t>
            </a:r>
            <a:r>
              <a:rPr kumimoji="1" lang="ko-KR" altLang="en-US" b="1" dirty="0" err="1"/>
              <a:t>우대율이</a:t>
            </a:r>
            <a:r>
              <a:rPr kumimoji="1" lang="ko-KR" altLang="en-US" b="1" dirty="0"/>
              <a:t> 가장 좋은 </a:t>
            </a:r>
            <a:r>
              <a:rPr kumimoji="1" lang="ko-KR" altLang="en-US" b="1" dirty="0" err="1"/>
              <a:t>금융사를</a:t>
            </a:r>
            <a:r>
              <a:rPr kumimoji="1" lang="ko-KR" altLang="en-US" b="1" dirty="0"/>
              <a:t> 찾아내는 것이 중요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환전 모바일 앱 종류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신한 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국민은행 </a:t>
            </a:r>
            <a:r>
              <a:rPr kumimoji="1" lang="ko-KR" altLang="en-US" dirty="0" err="1"/>
              <a:t>리브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장점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24</a:t>
            </a:r>
            <a:r>
              <a:rPr kumimoji="1" lang="ko-KR" altLang="en-US" dirty="0"/>
              <a:t>시간 사용가능 </a:t>
            </a:r>
            <a:r>
              <a:rPr kumimoji="1" lang="en-US" altLang="ko-KR" dirty="0"/>
              <a:t>(</a:t>
            </a:r>
            <a:r>
              <a:rPr kumimoji="1" lang="ko-KR" altLang="en-US" dirty="0"/>
              <a:t>인터넷뱅킹 또는 증권사는 업무시간 내 추천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단점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b="1" dirty="0">
                <a:solidFill>
                  <a:srgbClr val="FF0000"/>
                </a:solidFill>
              </a:rPr>
              <a:t>거래금액의 제한</a:t>
            </a:r>
            <a:r>
              <a:rPr kumimoji="1" lang="en-US" altLang="ko-KR" dirty="0"/>
              <a:t>(</a:t>
            </a:r>
            <a:r>
              <a:rPr kumimoji="1" lang="ko-KR" altLang="en-US" dirty="0"/>
              <a:t>보통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만원 이내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소량 거래만 가능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환전 수수료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낮음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3773939"/>
            <a:ext cx="98650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신한 쏠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장점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인당 </a:t>
            </a:r>
            <a:r>
              <a:rPr kumimoji="1" lang="en-US" altLang="ko-KR" dirty="0"/>
              <a:t>2,000</a:t>
            </a:r>
            <a:r>
              <a:rPr kumimoji="1" lang="ko-KR" altLang="en-US" dirty="0"/>
              <a:t>달러 까지 가능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현금 수령 또는 원화 </a:t>
            </a:r>
            <a:r>
              <a:rPr kumimoji="1" lang="ko-KR" altLang="en-US" dirty="0" err="1"/>
              <a:t>재환전</a:t>
            </a:r>
            <a:r>
              <a:rPr kumimoji="1" lang="en-US" altLang="ko-KR" dirty="0"/>
              <a:t>(‘</a:t>
            </a:r>
            <a:r>
              <a:rPr kumimoji="1" lang="ko-KR" altLang="en-US" dirty="0"/>
              <a:t>모바일 금고</a:t>
            </a:r>
            <a:r>
              <a:rPr kumimoji="1" lang="en-US" altLang="ko-KR" dirty="0"/>
              <a:t>’)</a:t>
            </a:r>
            <a:r>
              <a:rPr kumimoji="1" lang="ko-KR" altLang="en-US" dirty="0"/>
              <a:t> 모두 가능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단점</a:t>
            </a:r>
            <a:r>
              <a:rPr kumimoji="1" lang="en-US" altLang="ko-KR" dirty="0"/>
              <a:t>:</a:t>
            </a:r>
            <a:r>
              <a:rPr kumimoji="1" lang="ko-KR" altLang="en-US" dirty="0"/>
              <a:t> 매수와 매도를 같은 날에 할 수 없음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여러 환전 모바일 앱 종류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r>
              <a:rPr kumimoji="1" lang="ko-KR" altLang="en-US" dirty="0"/>
              <a:t>국민은행 </a:t>
            </a:r>
            <a:r>
              <a:rPr kumimoji="1" lang="ko-KR" altLang="en-US" dirty="0" err="1"/>
              <a:t>리브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우리은행 </a:t>
            </a:r>
            <a:r>
              <a:rPr kumimoji="1" lang="ko-KR" altLang="en-US" dirty="0" err="1"/>
              <a:t>위브</a:t>
            </a:r>
            <a:r>
              <a:rPr kumimoji="1" lang="en-US" altLang="ko-KR" dirty="0"/>
              <a:t>,</a:t>
            </a:r>
            <a:r>
              <a:rPr kumimoji="1" lang="ko-KR" altLang="en-US" dirty="0"/>
              <a:t> 기업은행 </a:t>
            </a:r>
            <a:r>
              <a:rPr kumimoji="1" lang="ko-KR" altLang="en-US" dirty="0" err="1"/>
              <a:t>아이원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NH</a:t>
            </a:r>
            <a:r>
              <a:rPr kumimoji="1" lang="ko-KR" altLang="en-US" dirty="0"/>
              <a:t>농협 </a:t>
            </a:r>
            <a:r>
              <a:rPr kumimoji="1" lang="ko-KR" altLang="en-US" dirty="0" err="1"/>
              <a:t>올원뱅크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하나은행 </a:t>
            </a:r>
            <a:r>
              <a:rPr kumimoji="1" lang="ko-KR" altLang="en-US" dirty="0" err="1"/>
              <a:t>하나원큐</a:t>
            </a:r>
            <a:r>
              <a:rPr kumimoji="1" lang="ko-KR" altLang="en-US" dirty="0"/>
              <a:t> 등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135676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2)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인터넷 뱅킹을 통한 달러 투자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rgbClr val="FF0000"/>
                </a:solidFill>
              </a:rPr>
              <a:t>큰 금액</a:t>
            </a:r>
            <a:r>
              <a:rPr kumimoji="1" lang="ko-KR" altLang="en-US" b="1" dirty="0"/>
              <a:t>의 달러 환전을 할 경우 사용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은행 업무 시간 내라면 </a:t>
            </a:r>
            <a:r>
              <a:rPr kumimoji="1" lang="en-US" altLang="ko-KR" b="1" dirty="0"/>
              <a:t>‘</a:t>
            </a:r>
            <a:r>
              <a:rPr kumimoji="1" lang="ko-KR" altLang="en-US" b="1" dirty="0"/>
              <a:t>환전 모바일 앱</a:t>
            </a:r>
            <a:r>
              <a:rPr kumimoji="1" lang="en-US" altLang="ko-KR" b="1" dirty="0"/>
              <a:t>’</a:t>
            </a:r>
            <a:r>
              <a:rPr kumimoji="1" lang="ko-KR" altLang="en-US" b="1" dirty="0"/>
              <a:t>이 아닌 인터넷뱅킹을 사용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각 개인별 환전 수수료 </a:t>
            </a:r>
            <a:r>
              <a:rPr kumimoji="1" lang="ko-KR" altLang="en-US" b="1" dirty="0" err="1"/>
              <a:t>우대율이</a:t>
            </a:r>
            <a:r>
              <a:rPr kumimoji="1" lang="ko-KR" altLang="en-US" b="1" dirty="0"/>
              <a:t> 상이함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단</a:t>
            </a:r>
            <a:r>
              <a:rPr kumimoji="1" lang="en-US" altLang="ko-KR" dirty="0"/>
              <a:t>,</a:t>
            </a:r>
            <a:r>
              <a:rPr kumimoji="1" lang="ko-KR" altLang="en-US" dirty="0"/>
              <a:t> 국민은행은 환전우대율이 우수함 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2996952"/>
            <a:ext cx="98650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국민은행 네트워크 환전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장점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만 달러 </a:t>
            </a:r>
            <a:r>
              <a:rPr kumimoji="1" lang="ko-KR" altLang="en-US" dirty="0" err="1"/>
              <a:t>거래시</a:t>
            </a:r>
            <a:r>
              <a:rPr kumimoji="1" lang="ko-KR" altLang="en-US" dirty="0"/>
              <a:t> 누구나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 환전 </a:t>
            </a:r>
            <a:r>
              <a:rPr kumimoji="1" lang="ko-KR" altLang="en-US" dirty="0" err="1"/>
              <a:t>우대율</a:t>
            </a:r>
            <a:r>
              <a:rPr kumimoji="1" lang="ko-KR" altLang="en-US" dirty="0"/>
              <a:t> 적용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현찰 달러 입출금 용이 </a:t>
            </a:r>
            <a:r>
              <a:rPr kumimoji="1" lang="en-US" altLang="ko-KR" dirty="0"/>
              <a:t>(</a:t>
            </a:r>
            <a:r>
              <a:rPr kumimoji="1" lang="ko-KR" altLang="en-US" dirty="0"/>
              <a:t>증권사는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전신환</a:t>
            </a:r>
            <a:r>
              <a:rPr kumimoji="1" lang="en-US" altLang="ko-KR" dirty="0"/>
              <a:t>’</a:t>
            </a:r>
            <a:r>
              <a:rPr kumimoji="1" lang="ko-KR" altLang="en-US" dirty="0"/>
              <a:t>만 취급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24</a:t>
            </a:r>
            <a:r>
              <a:rPr kumimoji="1" lang="ko-KR" altLang="en-US" dirty="0"/>
              <a:t>시간 매도 가능</a:t>
            </a:r>
            <a:r>
              <a:rPr kumimoji="1" lang="en-US" altLang="ko-KR" dirty="0"/>
              <a:t>(</a:t>
            </a:r>
            <a:r>
              <a:rPr kumimoji="1" lang="ko-KR" altLang="en-US" dirty="0"/>
              <a:t>단</a:t>
            </a:r>
            <a:r>
              <a:rPr kumimoji="1" lang="en-US" altLang="ko-KR" dirty="0"/>
              <a:t>,</a:t>
            </a:r>
            <a:r>
              <a:rPr kumimoji="1" lang="ko-KR" altLang="en-US" dirty="0"/>
              <a:t> 거래시간 이외는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낮음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651810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23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3)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증권사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MTS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을 통한 달러 투자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6624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b="1" dirty="0"/>
              <a:t>24</a:t>
            </a:r>
            <a:r>
              <a:rPr kumimoji="1" lang="ko-KR" altLang="en-US" b="1" dirty="0"/>
              <a:t>시간 거래 불가능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b="1" dirty="0"/>
              <a:t>‘</a:t>
            </a:r>
            <a:r>
              <a:rPr kumimoji="1" lang="ko-KR" altLang="en-US" b="1" dirty="0"/>
              <a:t>전신환</a:t>
            </a:r>
            <a:r>
              <a:rPr kumimoji="1" lang="en-US" altLang="ko-KR" b="1" dirty="0"/>
              <a:t>’</a:t>
            </a:r>
            <a:r>
              <a:rPr kumimoji="1" lang="ko-KR" altLang="en-US" b="1" dirty="0"/>
              <a:t>만 거래 가능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장점 </a:t>
            </a:r>
            <a:endParaRPr kumimoji="1" lang="en-US" altLang="ko-KR" b="1" dirty="0"/>
          </a:p>
          <a:p>
            <a:r>
              <a:rPr kumimoji="1" lang="ko-KR" altLang="en-US" b="1" dirty="0"/>
              <a:t>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</a:t>
            </a:r>
            <a:r>
              <a:rPr kumimoji="1" lang="ko-KR" altLang="en-US" dirty="0"/>
              <a:t>거래 비용이 가장 낮음</a:t>
            </a:r>
            <a:endParaRPr kumimoji="1" lang="en-US" altLang="ko-KR" dirty="0"/>
          </a:p>
          <a:p>
            <a:r>
              <a:rPr kumimoji="1" lang="ko-KR" altLang="en-US" dirty="0"/>
              <a:t>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해외 주식 거래로 </a:t>
            </a:r>
            <a:r>
              <a:rPr kumimoji="1" lang="ko-KR" altLang="en-US" dirty="0" err="1"/>
              <a:t>헷지</a:t>
            </a:r>
            <a:r>
              <a:rPr kumimoji="1" lang="ko-KR" altLang="en-US" dirty="0"/>
              <a:t> 가능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3413899"/>
            <a:ext cx="98650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키움 증권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장점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국민은행 외화 계좌와 연동이 가능하여 이체가 가능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증권사 </a:t>
            </a:r>
            <a:r>
              <a:rPr kumimoji="1" lang="en-US" altLang="ko-KR" b="1" dirty="0"/>
              <a:t>MTS </a:t>
            </a:r>
            <a:r>
              <a:rPr kumimoji="1" lang="ko-KR" altLang="en-US" b="1" dirty="0"/>
              <a:t>종류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r>
              <a:rPr kumimoji="1" lang="ko-KR" altLang="en-US" dirty="0" err="1"/>
              <a:t>키움증권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NH </a:t>
            </a:r>
            <a:r>
              <a:rPr kumimoji="1" lang="ko-KR" altLang="en-US" dirty="0"/>
              <a:t>나무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신한금융</a:t>
            </a:r>
            <a:r>
              <a:rPr kumimoji="1" lang="ko-KR" altLang="en-US" dirty="0"/>
              <a:t> 투자 등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89578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24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4)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환전 플랫폼 조합하기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8042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 거래시간 이외 매수 후 거래시간에서 매도 할 경우</a:t>
            </a:r>
            <a:r>
              <a:rPr kumimoji="1" lang="en-US" altLang="ko-KR" b="1" dirty="0"/>
              <a:t>]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dirty="0"/>
              <a:t>환전 모바일 앱 매수</a:t>
            </a:r>
            <a:r>
              <a:rPr kumimoji="1" lang="en-US" altLang="ko-KR" dirty="0"/>
              <a:t>(2</a:t>
            </a:r>
            <a:r>
              <a:rPr kumimoji="1" lang="ko-KR" altLang="en-US" dirty="0"/>
              <a:t>원 거래 비용발생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은행에서 현찰 달러 수령 </a:t>
            </a:r>
            <a:r>
              <a:rPr kumimoji="1" lang="en-US" altLang="ko-KR" dirty="0"/>
              <a:t>-&gt;</a:t>
            </a:r>
          </a:p>
          <a:p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     외화 계좌 </a:t>
            </a:r>
            <a:r>
              <a:rPr kumimoji="1" lang="ko-KR" altLang="en-US" dirty="0" err="1"/>
              <a:t>입급</a:t>
            </a:r>
            <a:r>
              <a:rPr kumimoji="1" lang="ko-KR" altLang="en-US" dirty="0"/>
              <a:t>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증권사에서 환전</a:t>
            </a:r>
            <a:r>
              <a:rPr kumimoji="1" lang="en-US" altLang="ko-KR" dirty="0"/>
              <a:t>(</a:t>
            </a:r>
            <a:r>
              <a:rPr kumimoji="1" lang="ko-KR" altLang="en-US" dirty="0"/>
              <a:t>매도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0.5</a:t>
            </a:r>
            <a:r>
              <a:rPr kumimoji="1" lang="ko-KR" altLang="en-US" dirty="0"/>
              <a:t>원 비용 발생</a:t>
            </a:r>
            <a:r>
              <a:rPr kumimoji="1" lang="en-US" altLang="ko-KR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FB8A859E-36B5-644F-A2CC-AC95FC4E5F4E}"/>
              </a:ext>
            </a:extLst>
          </p:cNvPr>
          <p:cNvSpPr txBox="1"/>
          <p:nvPr/>
        </p:nvSpPr>
        <p:spPr>
          <a:xfrm>
            <a:off x="695400" y="3607856"/>
            <a:ext cx="94330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 거래시간에서 매수 후 거래시간 이외에서 매도 할 경우</a:t>
            </a:r>
            <a:r>
              <a:rPr kumimoji="1" lang="en-US" altLang="ko-KR" b="1" dirty="0"/>
              <a:t>]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dirty="0"/>
              <a:t>증권사 앱에서 매수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은행에서 이체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외화 계좌에서 매도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단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키움증권과</a:t>
            </a:r>
            <a:r>
              <a:rPr kumimoji="1" lang="ko-KR" altLang="en-US" dirty="0"/>
              <a:t> 국민은행 조합에서 이체 비용 무료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단점</a:t>
            </a:r>
            <a:r>
              <a:rPr kumimoji="1" lang="en-US" altLang="ko-KR" dirty="0"/>
              <a:t>:</a:t>
            </a:r>
            <a:r>
              <a:rPr kumimoji="1" lang="ko-KR" altLang="en-US" dirty="0"/>
              <a:t> 전화만 가능하고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저녁 </a:t>
            </a:r>
            <a:r>
              <a:rPr kumimoji="1" lang="en-US" altLang="ko-KR" dirty="0"/>
              <a:t>10</a:t>
            </a:r>
            <a:r>
              <a:rPr kumimoji="1" lang="ko-KR" altLang="en-US" dirty="0"/>
              <a:t>시까지 가능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텔러에게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 err="1"/>
              <a:t>달러출금</a:t>
            </a:r>
            <a:r>
              <a:rPr kumimoji="1" lang="en-US" altLang="ko-KR" dirty="0"/>
              <a:t>’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요청하면 됨</a:t>
            </a:r>
            <a:r>
              <a:rPr kumimoji="1"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452995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25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모바일 앱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(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신한 쏠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)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외환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환율</a:t>
            </a:r>
            <a:endParaRPr kumimoji="1" lang="en-US" altLang="ko-KR" b="1" dirty="0"/>
          </a:p>
          <a:p>
            <a:r>
              <a:rPr kumimoji="1" lang="ko-KR" altLang="en-US" b="1" dirty="0"/>
              <a:t>      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환전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쏠편한</a:t>
            </a:r>
            <a:r>
              <a:rPr kumimoji="1" lang="ko-KR" altLang="en-US" b="1" dirty="0"/>
              <a:t> 환전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현찰 수령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b="1" dirty="0"/>
              <a:t>                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</a:t>
            </a:r>
            <a:r>
              <a:rPr kumimoji="1" lang="ko-KR" altLang="en-US" b="1" u="sng" dirty="0"/>
              <a:t>환전 모바일 금고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개인계좌에서 보관 가능</a:t>
            </a:r>
            <a:r>
              <a:rPr kumimoji="1" lang="en-US" altLang="ko-KR" b="1" dirty="0"/>
              <a:t>)</a:t>
            </a:r>
          </a:p>
          <a:p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단점 </a:t>
            </a:r>
            <a:r>
              <a:rPr kumimoji="1" lang="en-US" altLang="ko-KR" dirty="0"/>
              <a:t>:</a:t>
            </a:r>
            <a:r>
              <a:rPr kumimoji="1" lang="ko-KR" altLang="en-US" dirty="0"/>
              <a:t> 매수 후 다음날 매도 가능</a:t>
            </a:r>
            <a:r>
              <a:rPr kumimoji="1" lang="en-US" altLang="ko-KR" dirty="0"/>
              <a:t>(</a:t>
            </a:r>
            <a:r>
              <a:rPr kumimoji="1" lang="ko-KR" altLang="en-US" dirty="0"/>
              <a:t>같은 날 매수</a:t>
            </a:r>
            <a:r>
              <a:rPr kumimoji="1" lang="en-US" altLang="ko-KR" dirty="0"/>
              <a:t>,</a:t>
            </a:r>
            <a:r>
              <a:rPr kumimoji="1" lang="ko-KR" altLang="en-US" dirty="0"/>
              <a:t> 매도를 할 수 없음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장점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2,000</a:t>
            </a:r>
            <a:r>
              <a:rPr kumimoji="1" lang="ko-KR" altLang="en-US" dirty="0"/>
              <a:t>달러 까지 거래 가능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3868013"/>
            <a:ext cx="98650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매수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환전 모바일 금고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금고 입고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통화 선택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달러</a:t>
            </a:r>
            <a:r>
              <a:rPr kumimoji="1" lang="en-US" altLang="ko-KR" dirty="0"/>
              <a:t> </a:t>
            </a:r>
            <a:r>
              <a:rPr kumimoji="1" lang="ko-KR" altLang="en-US" dirty="0"/>
              <a:t>금액 입력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 err="1"/>
              <a:t>수령장소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</a:t>
            </a:r>
            <a:r>
              <a:rPr kumimoji="1" lang="en-US" altLang="ko-KR" dirty="0"/>
              <a:t>Skip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매도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환전 모바일 금고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환전내역</a:t>
            </a:r>
            <a:r>
              <a:rPr kumimoji="1" lang="ko-KR" altLang="en-US" dirty="0"/>
              <a:t> 조회</a:t>
            </a:r>
            <a:r>
              <a:rPr kumimoji="1" lang="en-US" altLang="ko-KR" dirty="0"/>
              <a:t>/</a:t>
            </a:r>
            <a:r>
              <a:rPr kumimoji="1" lang="ko-KR" altLang="en-US" dirty="0"/>
              <a:t>출금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원화로 수령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재환전</a:t>
            </a:r>
            <a:r>
              <a:rPr kumimoji="1" lang="en-US" altLang="ko-KR" dirty="0"/>
              <a:t>)’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60211219-9F02-6E40-B1CA-F8D369E67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4302" y="1530991"/>
            <a:ext cx="2692387" cy="479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7671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26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모바일 앱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(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국민은행 </a:t>
            </a:r>
            <a:r>
              <a:rPr lang="ko-KR" altLang="en-US" sz="3200" b="1" kern="0" dirty="0" err="1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리브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)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외환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모바일 지갑 </a:t>
            </a:r>
            <a:endParaRPr kumimoji="1" lang="en-US" altLang="ko-KR" b="1" dirty="0"/>
          </a:p>
          <a:p>
            <a:r>
              <a:rPr kumimoji="1" lang="ko-KR" altLang="en-US"/>
              <a:t>처음에는 모바일지갑을 </a:t>
            </a:r>
            <a:r>
              <a:rPr kumimoji="1" lang="ko-KR" altLang="en-US" dirty="0"/>
              <a:t>만들어야 함</a:t>
            </a:r>
            <a:r>
              <a:rPr kumimoji="1" lang="en-US" altLang="ko-KR" dirty="0"/>
              <a:t>(</a:t>
            </a:r>
            <a:r>
              <a:rPr kumimoji="1" lang="ko-KR" altLang="en-US" dirty="0"/>
              <a:t>최대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만원까지 가능</a:t>
            </a:r>
            <a:r>
              <a:rPr kumimoji="1" lang="en-US" altLang="ko-KR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2571869"/>
            <a:ext cx="98650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매수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메뉴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입금</a:t>
            </a:r>
            <a:r>
              <a:rPr kumimoji="1" lang="en-US" altLang="ko-KR" dirty="0"/>
              <a:t>(</a:t>
            </a:r>
            <a:r>
              <a:rPr kumimoji="1" lang="ko-KR" altLang="en-US" dirty="0"/>
              <a:t>매수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매도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메뉴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출금</a:t>
            </a:r>
            <a:r>
              <a:rPr kumimoji="1" lang="en-US" altLang="ko-KR" dirty="0"/>
              <a:t>(</a:t>
            </a:r>
            <a:r>
              <a:rPr kumimoji="1" lang="ko-KR" altLang="en-US" dirty="0"/>
              <a:t>매도</a:t>
            </a:r>
            <a:r>
              <a:rPr kumimoji="1" lang="en-US" altLang="ko-KR" dirty="0"/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82E1B4C6-A24A-A94A-83E9-62579CFD0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272" y="2276871"/>
            <a:ext cx="2492025" cy="443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864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27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 방식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도박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투자</a:t>
            </a:r>
            <a:r>
              <a:rPr kumimoji="1" lang="en-US" altLang="ko-KR" b="1" dirty="0"/>
              <a:t>]</a:t>
            </a:r>
          </a:p>
          <a:p>
            <a:r>
              <a:rPr kumimoji="1" lang="ko-KR" altLang="en-US" dirty="0"/>
              <a:t>손실의 확정 권한이 누구에게 있느냐에 따라 구별 될 수 있음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도박은 딜러가 손실 확정을 내리지만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주식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/>
              <a:t>투자는 나 자신이 손실 확정을 내리지 않으면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돈을 잃지 않는다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3B7F3B-FB02-A64A-9338-D34F102AA58F}"/>
              </a:ext>
            </a:extLst>
          </p:cNvPr>
          <p:cNvSpPr txBox="1"/>
          <p:nvPr/>
        </p:nvSpPr>
        <p:spPr>
          <a:xfrm>
            <a:off x="695400" y="3356992"/>
            <a:ext cx="90730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복리의 마법</a:t>
            </a:r>
            <a:r>
              <a:rPr kumimoji="1" lang="en-US" altLang="ko-KR" b="1" dirty="0"/>
              <a:t>]</a:t>
            </a:r>
          </a:p>
          <a:p>
            <a:r>
              <a:rPr kumimoji="1" lang="ko-KR" altLang="en-US" dirty="0"/>
              <a:t>세계 </a:t>
            </a:r>
            <a:r>
              <a:rPr kumimoji="1" lang="en-US" altLang="ko-KR" dirty="0"/>
              <a:t>8</a:t>
            </a:r>
            <a:r>
              <a:rPr kumimoji="1" lang="ko-KR" altLang="en-US" dirty="0"/>
              <a:t>대 불가사리는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복리</a:t>
            </a:r>
            <a:r>
              <a:rPr kumimoji="1" lang="en-US" altLang="ko-KR" dirty="0"/>
              <a:t>’</a:t>
            </a:r>
            <a:r>
              <a:rPr kumimoji="1" lang="ko-KR" altLang="en-US" dirty="0"/>
              <a:t>이다  </a:t>
            </a:r>
            <a:r>
              <a:rPr kumimoji="1" lang="en-US" altLang="ko-KR" dirty="0"/>
              <a:t>-</a:t>
            </a:r>
            <a:r>
              <a:rPr kumimoji="1" lang="ko-KR" altLang="en-US" dirty="0"/>
              <a:t>아인슈타인</a:t>
            </a:r>
            <a:r>
              <a:rPr kumimoji="1" lang="en-US" altLang="ko-KR" dirty="0"/>
              <a:t>-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100</a:t>
            </a:r>
            <a:r>
              <a:rPr kumimoji="1" lang="ko-KR" altLang="en-US" dirty="0"/>
              <a:t>만원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30%</a:t>
            </a:r>
            <a:r>
              <a:rPr kumimoji="1" lang="ko-KR" altLang="en-US" dirty="0"/>
              <a:t> 이익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30%</a:t>
            </a:r>
            <a:r>
              <a:rPr kumimoji="1" lang="ko-KR" altLang="en-US" dirty="0"/>
              <a:t> 손해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얼마</a:t>
            </a:r>
            <a:r>
              <a:rPr kumimoji="1" lang="en-US" altLang="ko-KR" dirty="0"/>
              <a:t>???</a:t>
            </a:r>
          </a:p>
          <a:p>
            <a:r>
              <a:rPr kumimoji="1" lang="en-US" altLang="ko-KR" dirty="0"/>
              <a:t>100</a:t>
            </a:r>
            <a:r>
              <a:rPr kumimoji="1" lang="ko-KR" altLang="en-US" dirty="0"/>
              <a:t>만원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30%</a:t>
            </a:r>
            <a:r>
              <a:rPr kumimoji="1" lang="ko-KR" altLang="en-US" dirty="0"/>
              <a:t> 이익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30%</a:t>
            </a:r>
            <a:r>
              <a:rPr kumimoji="1" lang="ko-KR" altLang="en-US" dirty="0"/>
              <a:t> 이익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얼마</a:t>
            </a:r>
            <a:r>
              <a:rPr kumimoji="1" lang="en-US" altLang="ko-KR" dirty="0"/>
              <a:t>???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1000</a:t>
            </a:r>
            <a:r>
              <a:rPr kumimoji="1" lang="ko-KR" altLang="en-US" dirty="0"/>
              <a:t>만원을 주 </a:t>
            </a:r>
            <a:r>
              <a:rPr kumimoji="1" lang="en-US" altLang="ko-KR" dirty="0"/>
              <a:t>5%</a:t>
            </a:r>
            <a:r>
              <a:rPr kumimoji="1" lang="ko-KR" altLang="en-US" dirty="0"/>
              <a:t> 수익이 난다고 하면 년 </a:t>
            </a:r>
            <a:r>
              <a:rPr kumimoji="1" lang="en-US" altLang="ko-KR" dirty="0"/>
              <a:t>(</a:t>
            </a:r>
            <a:r>
              <a:rPr kumimoji="1" lang="ko-KR" altLang="en-US" dirty="0"/>
              <a:t>주 </a:t>
            </a:r>
            <a:r>
              <a:rPr kumimoji="1" lang="en-US" altLang="ko-KR" dirty="0"/>
              <a:t>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  <a:r>
              <a:rPr kumimoji="1" lang="ko-KR" altLang="en-US" dirty="0"/>
              <a:t>는 얼마나 이익이 날까</a:t>
            </a:r>
            <a:r>
              <a:rPr kumimoji="1" lang="en-US" altLang="ko-KR" dirty="0"/>
              <a:t>?</a:t>
            </a:r>
          </a:p>
          <a:p>
            <a:r>
              <a:rPr kumimoji="1" lang="ko-KR" altLang="en-US" dirty="0"/>
              <a:t>답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억 </a:t>
            </a:r>
            <a:r>
              <a:rPr kumimoji="1" lang="en-US" altLang="ko-KR" dirty="0"/>
              <a:t>1,477</a:t>
            </a:r>
            <a:r>
              <a:rPr kumimoji="1" lang="ko-KR" altLang="en-US" dirty="0"/>
              <a:t>만원</a:t>
            </a:r>
          </a:p>
        </p:txBody>
      </p:sp>
    </p:spTree>
    <p:extLst>
      <p:ext uri="{BB962C8B-B14F-4D97-AF65-F5344CB8AC3E}">
        <p14:creationId xmlns:p14="http://schemas.microsoft.com/office/powerpoint/2010/main" val="9986346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28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세븐 </a:t>
            </a:r>
            <a:r>
              <a:rPr lang="ko-KR" altLang="en-US" sz="3200" b="1" kern="0" dirty="0" err="1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스플릿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달러 투자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시스템화한 분할 매수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분할 매도 방식</a:t>
            </a:r>
            <a:r>
              <a:rPr kumimoji="1" lang="en-US" altLang="ko-KR" b="1" dirty="0"/>
              <a:t>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3B7F3B-FB02-A64A-9338-D34F102AA58F}"/>
              </a:ext>
            </a:extLst>
          </p:cNvPr>
          <p:cNvSpPr txBox="1"/>
          <p:nvPr/>
        </p:nvSpPr>
        <p:spPr>
          <a:xfrm>
            <a:off x="695400" y="2348880"/>
            <a:ext cx="1101722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]</a:t>
            </a:r>
          </a:p>
          <a:p>
            <a:endParaRPr kumimoji="1" lang="en-US" altLang="ko-KR" b="1" dirty="0"/>
          </a:p>
          <a:p>
            <a:r>
              <a:rPr kumimoji="1" lang="ko-KR" altLang="en-US" b="1" dirty="0"/>
              <a:t>계좌 </a:t>
            </a:r>
            <a:r>
              <a:rPr kumimoji="1" lang="en-US" altLang="ko-KR" b="1" dirty="0"/>
              <a:t>1</a:t>
            </a:r>
            <a:r>
              <a:rPr kumimoji="1" lang="ko-KR" altLang="en-US" b="1" dirty="0"/>
              <a:t>번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 </a:t>
            </a:r>
            <a:r>
              <a:rPr kumimoji="1" lang="ko-KR" altLang="en-US" dirty="0"/>
              <a:t>최초 매수 </a:t>
            </a:r>
            <a:r>
              <a:rPr kumimoji="1" lang="en-US" altLang="ko-KR" dirty="0"/>
              <a:t>(12,000</a:t>
            </a:r>
            <a:r>
              <a:rPr kumimoji="1" lang="ko-KR" altLang="en-US" dirty="0"/>
              <a:t>원</a:t>
            </a:r>
            <a:r>
              <a:rPr kumimoji="1" lang="en-US" altLang="ko-KR" b="1" dirty="0"/>
              <a:t>)</a:t>
            </a:r>
          </a:p>
          <a:p>
            <a:endParaRPr kumimoji="1" lang="en-US" altLang="ko-KR" b="1" dirty="0"/>
          </a:p>
          <a:p>
            <a:r>
              <a:rPr kumimoji="1" lang="ko-KR" altLang="en-US" b="1" dirty="0"/>
              <a:t>계좌 </a:t>
            </a:r>
            <a:r>
              <a:rPr kumimoji="1" lang="en-US" altLang="ko-KR" b="1" dirty="0"/>
              <a:t>2</a:t>
            </a:r>
            <a:r>
              <a:rPr kumimoji="1" lang="ko-KR" altLang="en-US" b="1" dirty="0"/>
              <a:t>번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 </a:t>
            </a:r>
            <a:r>
              <a:rPr kumimoji="1" lang="en-US" altLang="ko-KR" dirty="0"/>
              <a:t>10</a:t>
            </a:r>
            <a:r>
              <a:rPr kumimoji="1" lang="ko-KR" altLang="en-US" dirty="0"/>
              <a:t>원 하락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추가매수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  <a:r>
              <a:rPr kumimoji="1" lang="ko-KR" altLang="en-US" dirty="0"/>
              <a:t>번째 매수</a:t>
            </a:r>
            <a:r>
              <a:rPr kumimoji="1" lang="en-US" altLang="ko-KR" dirty="0"/>
              <a:t>(1,190</a:t>
            </a:r>
            <a:r>
              <a:rPr kumimoji="1" lang="ko-KR" altLang="en-US" dirty="0"/>
              <a:t>원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ko-KR" altLang="en-US" b="1" dirty="0"/>
              <a:t>계좌 </a:t>
            </a:r>
            <a:r>
              <a:rPr kumimoji="1" lang="en-US" altLang="ko-KR" b="1" dirty="0"/>
              <a:t>3</a:t>
            </a:r>
            <a:r>
              <a:rPr kumimoji="1" lang="ko-KR" altLang="en-US" b="1" dirty="0"/>
              <a:t>번 </a:t>
            </a:r>
            <a:r>
              <a:rPr kumimoji="1" lang="en-US" altLang="ko-KR" dirty="0"/>
              <a:t>:</a:t>
            </a:r>
            <a:r>
              <a:rPr kumimoji="1" lang="ko-KR" altLang="en-US" dirty="0"/>
              <a:t>  </a:t>
            </a:r>
            <a:r>
              <a:rPr kumimoji="1" lang="en-US" altLang="ko-KR" dirty="0"/>
              <a:t>20</a:t>
            </a:r>
            <a:r>
              <a:rPr kumimoji="1" lang="ko-KR" altLang="en-US" dirty="0"/>
              <a:t>원 하락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(</a:t>
            </a:r>
            <a:r>
              <a:rPr kumimoji="1" lang="ko-KR" altLang="en-US" dirty="0"/>
              <a:t>추가매수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3</a:t>
            </a:r>
            <a:r>
              <a:rPr kumimoji="1" lang="ko-KR" altLang="en-US" dirty="0"/>
              <a:t>번째 매수 </a:t>
            </a:r>
            <a:r>
              <a:rPr kumimoji="1" lang="en-US" altLang="ko-KR" dirty="0"/>
              <a:t>(1,170</a:t>
            </a:r>
            <a:r>
              <a:rPr kumimoji="1" lang="ko-KR" altLang="en-US" dirty="0"/>
              <a:t>원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20</a:t>
            </a:r>
            <a:r>
              <a:rPr kumimoji="1" lang="ko-KR" altLang="en-US" dirty="0"/>
              <a:t>원 상승 </a:t>
            </a:r>
            <a:r>
              <a:rPr kumimoji="1" lang="en-US" altLang="ko-KR" dirty="0"/>
              <a:t>(</a:t>
            </a:r>
            <a:r>
              <a:rPr kumimoji="1" lang="ko-KR" altLang="en-US" dirty="0"/>
              <a:t>매도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재투자 준비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b="1" dirty="0"/>
              <a:t>계좌 </a:t>
            </a:r>
            <a:r>
              <a:rPr kumimoji="1" lang="en-US" altLang="ko-KR" b="1" dirty="0"/>
              <a:t>4</a:t>
            </a:r>
            <a:r>
              <a:rPr kumimoji="1" lang="ko-KR" altLang="en-US" b="1" dirty="0"/>
              <a:t>번 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계좌 </a:t>
            </a:r>
            <a:r>
              <a:rPr kumimoji="1" lang="en-US" altLang="ko-KR" b="1" dirty="0"/>
              <a:t>5</a:t>
            </a:r>
            <a:r>
              <a:rPr kumimoji="1" lang="ko-KR" altLang="en-US" b="1" dirty="0"/>
              <a:t>번</a:t>
            </a:r>
            <a:r>
              <a:rPr kumimoji="1" lang="en-US" altLang="ko-KR" b="1" dirty="0"/>
              <a:t>..</a:t>
            </a:r>
          </a:p>
        </p:txBody>
      </p:sp>
    </p:spTree>
    <p:extLst>
      <p:ext uri="{BB962C8B-B14F-4D97-AF65-F5344CB8AC3E}">
        <p14:creationId xmlns:p14="http://schemas.microsoft.com/office/powerpoint/2010/main" val="3388767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소비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,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   가격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가치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7056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소비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소비는 자본을 투입하는 즉시 가치 하락</a:t>
            </a:r>
            <a:endParaRPr kumimoji="1" lang="en-US" altLang="ko-KR" dirty="0"/>
          </a:p>
          <a:p>
            <a:r>
              <a:rPr kumimoji="1" lang="ko-KR" altLang="en-US" dirty="0"/>
              <a:t>투자는 자본을 투입하면 가치 상승 기대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05427C1F-534D-234C-A170-92F594A49749}"/>
              </a:ext>
            </a:extLst>
          </p:cNvPr>
          <p:cNvSpPr txBox="1"/>
          <p:nvPr/>
        </p:nvSpPr>
        <p:spPr>
          <a:xfrm>
            <a:off x="695400" y="3424932"/>
            <a:ext cx="70567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우리에게 원화 </a:t>
            </a:r>
            <a:r>
              <a:rPr kumimoji="1" lang="en-US" altLang="ko-KR" dirty="0"/>
              <a:t>5</a:t>
            </a:r>
            <a:r>
              <a:rPr kumimoji="1" lang="ko-KR" altLang="en-US" dirty="0"/>
              <a:t>만원의 가격은</a:t>
            </a:r>
            <a:r>
              <a:rPr kumimoji="1" lang="en-US" altLang="ko-KR" dirty="0"/>
              <a:t>?,</a:t>
            </a:r>
            <a:r>
              <a:rPr kumimoji="1" lang="ko-KR" altLang="en-US" dirty="0"/>
              <a:t> 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달러의 가격은</a:t>
            </a:r>
            <a:r>
              <a:rPr kumimoji="1" lang="en-US" altLang="ko-KR" dirty="0"/>
              <a:t>?</a:t>
            </a:r>
          </a:p>
          <a:p>
            <a:r>
              <a:rPr kumimoji="1" lang="ko-KR" altLang="en-US" dirty="0"/>
              <a:t>그러나 미국인에게 똑같은 질문의 차이는</a:t>
            </a:r>
            <a:r>
              <a:rPr kumimoji="1" lang="en-US" altLang="ko-KR" dirty="0"/>
              <a:t>?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다른 이유는 환율이 존재</a:t>
            </a:r>
            <a:endParaRPr kumimoji="1" lang="en-US" altLang="ko-KR" dirty="0"/>
          </a:p>
          <a:p>
            <a:r>
              <a:rPr kumimoji="1" lang="ko-KR" altLang="en-US" dirty="0"/>
              <a:t>환율이란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각 돈을 교환하는 비율이며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환전은 돈을 교환하는 행위</a:t>
            </a:r>
          </a:p>
        </p:txBody>
      </p:sp>
    </p:spTree>
    <p:extLst>
      <p:ext uri="{BB962C8B-B14F-4D97-AF65-F5344CB8AC3E}">
        <p14:creationId xmlns:p14="http://schemas.microsoft.com/office/powerpoint/2010/main" val="3827325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투자 해야 하는 이유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?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가장 쉬운 투자이기 때문에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주식처럼 어떤 종목을 선택해야 하는지 고민할 필요 없음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PER, PBR, ROE, </a:t>
            </a:r>
            <a:r>
              <a:rPr kumimoji="1" lang="ko-KR" altLang="en-US" dirty="0"/>
              <a:t>재무제표 등 다양한 지표 확인 후 주식 선정이 필요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</a:t>
            </a:r>
            <a:r>
              <a:rPr kumimoji="1" lang="ko-KR" altLang="en-US" dirty="0" smtClean="0"/>
              <a:t>부동산</a:t>
            </a:r>
            <a:r>
              <a:rPr kumimoji="1" lang="ko-KR" altLang="en-US" dirty="0" smtClean="0"/>
              <a:t>은</a:t>
            </a:r>
            <a:r>
              <a:rPr kumimoji="1" lang="ko-KR" altLang="en-US" dirty="0" smtClean="0"/>
              <a:t> </a:t>
            </a:r>
            <a:r>
              <a:rPr kumimoji="1" lang="ko-KR" altLang="en-US" dirty="0"/>
              <a:t>어느 지역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아파트 </a:t>
            </a:r>
            <a:r>
              <a:rPr kumimoji="1" lang="ko-KR" altLang="en-US" dirty="0" err="1"/>
              <a:t>브랜명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여러가지 상황을 고려해야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3)</a:t>
            </a:r>
            <a:r>
              <a:rPr kumimoji="1" lang="ko-KR" altLang="en-US" dirty="0"/>
              <a:t> 가장 안전한 자산</a:t>
            </a:r>
            <a:r>
              <a:rPr kumimoji="1" lang="en-US" altLang="ko-KR" dirty="0"/>
              <a:t>(</a:t>
            </a:r>
            <a:r>
              <a:rPr kumimoji="1" lang="ko-KR" altLang="en-US" dirty="0"/>
              <a:t>기축통화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Key Currency) </a:t>
            </a:r>
          </a:p>
          <a:p>
            <a:r>
              <a:rPr kumimoji="1" lang="en-US" altLang="ko-KR" dirty="0"/>
              <a:t>    - </a:t>
            </a:r>
            <a:r>
              <a:rPr kumimoji="1" lang="ko-KR" altLang="en-US" dirty="0"/>
              <a:t>모든 무역에서 달러로 계산 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한국이 망할 가능성 보다 미국이 망할 가능성이 훨씬 희박 함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4)</a:t>
            </a:r>
            <a:r>
              <a:rPr kumimoji="1" lang="ko-KR" altLang="en-US" dirty="0"/>
              <a:t> 주식처럼 변동성이 크지 않음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5)</a:t>
            </a:r>
            <a:r>
              <a:rPr kumimoji="1" lang="ko-KR" altLang="en-US" dirty="0"/>
              <a:t> 부동산처럼 큰 돈이 없어서도 쉽게 시작 할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6)</a:t>
            </a:r>
            <a:r>
              <a:rPr kumimoji="1" lang="ko-KR" altLang="en-US" dirty="0"/>
              <a:t> 양도세가 없음</a:t>
            </a:r>
            <a:r>
              <a:rPr kumimoji="1" lang="en-US" altLang="ko-KR" dirty="0"/>
              <a:t>(</a:t>
            </a:r>
            <a:r>
              <a:rPr kumimoji="1" lang="ko-KR" altLang="en-US" dirty="0"/>
              <a:t>단 환전수수료 존재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452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 원칙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투자 원칙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무엇이든 그것의 가치 보다 싸게 사면 돈을 잃지 않는다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워렛</a:t>
            </a:r>
            <a:r>
              <a:rPr kumimoji="1" lang="ko-KR" altLang="en-US" dirty="0"/>
              <a:t> 버핏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달러 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달러가 쌀 때 매수하고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비쌀 때 </a:t>
            </a:r>
            <a:r>
              <a:rPr kumimoji="1" lang="ko-KR" altLang="en-US" dirty="0" smtClean="0"/>
              <a:t>매도하면 </a:t>
            </a:r>
            <a:r>
              <a:rPr kumimoji="1" lang="ko-KR" altLang="en-US" dirty="0"/>
              <a:t>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3544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여행 환전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Tip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질문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더 절약하는 방법은</a:t>
            </a:r>
            <a:r>
              <a:rPr kumimoji="1" lang="en-US" altLang="ko-KR" b="1" dirty="0"/>
              <a:t>?]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               </a:t>
            </a:r>
            <a:r>
              <a:rPr kumimoji="1" lang="en-US" altLang="ko-KR" b="1" dirty="0"/>
              <a:t>[ X ]</a:t>
            </a:r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달러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</a:t>
            </a:r>
            <a:r>
              <a:rPr kumimoji="1" lang="en-US" altLang="ko-KR" dirty="0"/>
              <a:t>    </a:t>
            </a:r>
            <a:r>
              <a:rPr kumimoji="1" lang="en-US" altLang="ko-KR" b="1" dirty="0"/>
              <a:t>[ O ]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왜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환전 수수료</a:t>
            </a:r>
            <a:r>
              <a:rPr kumimoji="1" lang="en-US" altLang="ko-KR" dirty="0"/>
              <a:t>(1.75%)</a:t>
            </a:r>
            <a:r>
              <a:rPr kumimoji="1" lang="ko-KR" altLang="en-US" dirty="0"/>
              <a:t> 차이 발생</a:t>
            </a:r>
            <a:endParaRPr kumimoji="1" lang="en-US" altLang="ko-KR" dirty="0"/>
          </a:p>
          <a:p>
            <a:r>
              <a:rPr kumimoji="1" lang="ko-KR" altLang="en-US" dirty="0"/>
              <a:t>    환전 수수료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달러는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까지 우대 해줌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타 외화 일 경우는 보통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이하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달러를 수요가 많기 때문에 선호하여 더 가치가 높음 </a:t>
            </a:r>
          </a:p>
        </p:txBody>
      </p:sp>
    </p:spTree>
    <p:extLst>
      <p:ext uri="{BB962C8B-B14F-4D97-AF65-F5344CB8AC3E}">
        <p14:creationId xmlns:p14="http://schemas.microsoft.com/office/powerpoint/2010/main" val="418812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가격과 가치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적정한 가치 판단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부동산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지역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브랜드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고려</a:t>
            </a:r>
            <a:endParaRPr kumimoji="1" lang="en-US" altLang="ko-KR" b="1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주식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 </a:t>
            </a:r>
            <a:r>
              <a:rPr kumimoji="1" lang="en-US" altLang="ko-KR" dirty="0"/>
              <a:t>PER, PBR, ROE </a:t>
            </a:r>
            <a:r>
              <a:rPr kumimoji="1" lang="ko-KR" altLang="en-US" dirty="0"/>
              <a:t>등 고려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105131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‘</a:t>
            </a:r>
            <a:r>
              <a:rPr kumimoji="1" lang="ko-KR" altLang="en-US" dirty="0"/>
              <a:t>주가는 나무의 그림자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이다</a:t>
            </a:r>
            <a:endParaRPr kumimoji="1" lang="en-US" altLang="ko-KR" dirty="0"/>
          </a:p>
          <a:p>
            <a:r>
              <a:rPr kumimoji="1" lang="ko-KR" altLang="en-US" dirty="0"/>
              <a:t>아침에 길었으나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정오에는 짧고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다시 저녁에는 길어졌다가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날씨가 좋지 않는 날에는 사라지며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비가 올 때는 하루 종일 없을 때가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실제 나무는 조금씩 성장하고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&lt;</a:t>
            </a:r>
            <a:r>
              <a:rPr kumimoji="1" lang="ko-KR" altLang="en-US" dirty="0"/>
              <a:t>나무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가치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그림자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가격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현명한 투자자는 그림자를 보지 않고 나무를 봐야 함</a:t>
            </a:r>
          </a:p>
        </p:txBody>
      </p:sp>
    </p:spTree>
    <p:extLst>
      <p:ext uri="{BB962C8B-B14F-4D97-AF65-F5344CB8AC3E}">
        <p14:creationId xmlns:p14="http://schemas.microsoft.com/office/powerpoint/2010/main" val="205773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수수료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달러를 살 때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팔 때 비용 발생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=&gt;</a:t>
            </a:r>
            <a:r>
              <a:rPr kumimoji="1" lang="ko-KR" altLang="en-US" dirty="0"/>
              <a:t> 보통 환전 수수료 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각각 발행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2852936"/>
            <a:ext cx="57606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ko-KR" altLang="en-US" dirty="0"/>
              <a:t>기준환율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</a:t>
            </a:r>
            <a:r>
              <a:rPr kumimoji="1" lang="en-US" altLang="ko-KR" dirty="0"/>
              <a:t>(1.75%</a:t>
            </a:r>
            <a:r>
              <a:rPr kumimoji="1" lang="ko-KR" altLang="en-US" dirty="0"/>
              <a:t> 적용할 경우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살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1017.5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팔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982.5</a:t>
            </a:r>
            <a:r>
              <a:rPr kumimoji="1" lang="ko-KR" altLang="en-US" dirty="0"/>
              <a:t>원 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5D2B04E-4879-FE4A-8D25-D122CFE9A653}"/>
              </a:ext>
            </a:extLst>
          </p:cNvPr>
          <p:cNvSpPr txBox="1"/>
          <p:nvPr/>
        </p:nvSpPr>
        <p:spPr>
          <a:xfrm>
            <a:off x="891202" y="4509120"/>
            <a:ext cx="67169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 err="1"/>
              <a:t>우대율</a:t>
            </a:r>
            <a:r>
              <a:rPr kumimoji="1" lang="en-US" altLang="ko-KR" dirty="0"/>
              <a:t>(90%)</a:t>
            </a:r>
            <a:r>
              <a:rPr kumimoji="1" lang="ko-KR" altLang="en-US" dirty="0"/>
              <a:t> 경우 </a:t>
            </a:r>
            <a:r>
              <a:rPr kumimoji="1" lang="en-US" altLang="ko-KR" dirty="0"/>
              <a:t>0.35%</a:t>
            </a:r>
            <a:r>
              <a:rPr kumimoji="1" lang="ko-KR" altLang="en-US" dirty="0"/>
              <a:t> 발생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주식거래 비용과 비슷함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따라서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거래비용을 낮추는 것이 달러 투자의 중요한 요소가 됨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0751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xmlns="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기준 환율 조회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네이버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하나은행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신한은행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(2</a:t>
            </a:r>
            <a:r>
              <a:rPr kumimoji="1" lang="ko-KR" altLang="en-US" b="1" dirty="0"/>
              <a:t>곳 선택 가능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b="1" dirty="0"/>
              <a:t>  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검색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달러 환율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인베스팅닷컴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차트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Forex</a:t>
            </a:r>
            <a:r>
              <a:rPr kumimoji="1" lang="ko-KR" altLang="en-US" b="1" dirty="0"/>
              <a:t>차트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환율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073141-A419-8346-8474-83A715C73F00}"/>
              </a:ext>
            </a:extLst>
          </p:cNvPr>
          <p:cNvSpPr txBox="1"/>
          <p:nvPr/>
        </p:nvSpPr>
        <p:spPr>
          <a:xfrm>
            <a:off x="695400" y="3424932"/>
            <a:ext cx="57606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같이 확인해야 하는 이유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시차에 따라 환율 차이가 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네이버</a:t>
            </a:r>
            <a:r>
              <a:rPr kumimoji="1" lang="en-US" altLang="ko-KR" dirty="0"/>
              <a:t>(</a:t>
            </a:r>
            <a:r>
              <a:rPr kumimoji="1" lang="ko-KR" altLang="en-US" dirty="0"/>
              <a:t>은행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고시 환율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인베스팅</a:t>
            </a:r>
            <a:r>
              <a:rPr kumimoji="1" lang="ko-KR" altLang="en-US" dirty="0"/>
              <a:t> 닷컴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실시간 환율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실제 환전은 고시환율 기준으로 처리 됨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9973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4161</TotalTime>
  <Words>2414</Words>
  <Application>Microsoft Macintosh PowerPoint</Application>
  <PresentationFormat>와이드스크린</PresentationFormat>
  <Paragraphs>450</Paragraphs>
  <Slides>29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6" baseType="lpstr">
      <vt:lpstr>맑은 고딕</vt:lpstr>
      <vt:lpstr>HY헤드라인M</vt:lpstr>
      <vt:lpstr>KoPub돋움체 Bold</vt:lpstr>
      <vt:lpstr>KoPub돋움체 Light</vt:lpstr>
      <vt:lpstr>Symbol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이재성</dc:creator>
  <cp:lastModifiedBy>공 순재</cp:lastModifiedBy>
  <cp:revision>1652</cp:revision>
  <cp:lastPrinted>2019-07-18T02:21:24Z</cp:lastPrinted>
  <dcterms:created xsi:type="dcterms:W3CDTF">2015-10-20T01:42:30Z</dcterms:created>
  <dcterms:modified xsi:type="dcterms:W3CDTF">2021-03-20T03:43:34Z</dcterms:modified>
</cp:coreProperties>
</file>